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32398970" cy="43200320"/>
  <p:notesSz cx="6858000" cy="9144000"/>
  <p:custDataLst>
    <p:tags r:id="rId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3F1"/>
    <a:srgbClr val="F8C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2244" y="24"/>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98.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60"/>
            </a:lvl1pPr>
          </a:lstStyle>
          <a:p>
            <a:r>
              <a:rPr lang="zh-CN" altLang="en-US"/>
              <a:t>单击此处编辑母版标题样式</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5"/>
            </a:lvl1pPr>
            <a:lvl2pPr marL="1619885" indent="0" algn="ctr">
              <a:buNone/>
              <a:defRPr sz="7085"/>
            </a:lvl2pPr>
            <a:lvl3pPr marL="3239770" indent="0" algn="ctr">
              <a:buNone/>
              <a:defRPr sz="6380"/>
            </a:lvl3pPr>
            <a:lvl4pPr marL="4859655" indent="0" algn="ctr">
              <a:buNone/>
              <a:defRPr sz="5670"/>
            </a:lvl4pPr>
            <a:lvl5pPr marL="6479540" indent="0" algn="ctr">
              <a:buNone/>
              <a:defRPr sz="5670"/>
            </a:lvl5pPr>
            <a:lvl6pPr marL="8100060" indent="0" algn="ctr">
              <a:buNone/>
              <a:defRPr sz="5670"/>
            </a:lvl6pPr>
            <a:lvl7pPr marL="9719945" indent="0" algn="ctr">
              <a:buNone/>
              <a:defRPr sz="5670"/>
            </a:lvl7pPr>
            <a:lvl8pPr marL="11339830" indent="0" algn="ctr">
              <a:buNone/>
              <a:defRPr sz="5670"/>
            </a:lvl8pPr>
            <a:lvl9pPr marL="12959715" indent="0" algn="ctr">
              <a:buNone/>
              <a:defRPr sz="567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AE4F4E0-69C3-491A-AACC-F36DCD817D2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FA1AAFB-9FBB-4E8E-90F6-CDEBF65DF65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AE4F4E0-69C3-491A-AACC-F36DCD817D2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FA1AAFB-9FBB-4E8E-90F6-CDEBF65DF65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AE4F4E0-69C3-491A-AACC-F36DCD817D2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FA1AAFB-9FBB-4E8E-90F6-CDEBF65DF65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AE4F4E0-69C3-491A-AACC-F36DCD817D2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FA1AAFB-9FBB-4E8E-90F6-CDEBF65DF65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60"/>
            </a:lvl1pPr>
          </a:lstStyle>
          <a:p>
            <a:r>
              <a:rPr lang="zh-CN" altLang="en-US"/>
              <a:t>单击此处编辑母版标题样式</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5">
                <a:solidFill>
                  <a:schemeClr val="tx1"/>
                </a:solidFill>
              </a:defRPr>
            </a:lvl1pPr>
            <a:lvl2pPr marL="1619885" indent="0">
              <a:buNone/>
              <a:defRPr sz="7085">
                <a:solidFill>
                  <a:schemeClr val="tx1">
                    <a:tint val="75000"/>
                  </a:schemeClr>
                </a:solidFill>
              </a:defRPr>
            </a:lvl2pPr>
            <a:lvl3pPr marL="3239770" indent="0">
              <a:buNone/>
              <a:defRPr sz="6380">
                <a:solidFill>
                  <a:schemeClr val="tx1">
                    <a:tint val="75000"/>
                  </a:schemeClr>
                </a:solidFill>
              </a:defRPr>
            </a:lvl3pPr>
            <a:lvl4pPr marL="4859655" indent="0">
              <a:buNone/>
              <a:defRPr sz="5670">
                <a:solidFill>
                  <a:schemeClr val="tx1">
                    <a:tint val="75000"/>
                  </a:schemeClr>
                </a:solidFill>
              </a:defRPr>
            </a:lvl4pPr>
            <a:lvl5pPr marL="6479540" indent="0">
              <a:buNone/>
              <a:defRPr sz="5670">
                <a:solidFill>
                  <a:schemeClr val="tx1">
                    <a:tint val="75000"/>
                  </a:schemeClr>
                </a:solidFill>
              </a:defRPr>
            </a:lvl5pPr>
            <a:lvl6pPr marL="8100060" indent="0">
              <a:buNone/>
              <a:defRPr sz="5670">
                <a:solidFill>
                  <a:schemeClr val="tx1">
                    <a:tint val="75000"/>
                  </a:schemeClr>
                </a:solidFill>
              </a:defRPr>
            </a:lvl6pPr>
            <a:lvl7pPr marL="9719945" indent="0">
              <a:buNone/>
              <a:defRPr sz="5670">
                <a:solidFill>
                  <a:schemeClr val="tx1">
                    <a:tint val="75000"/>
                  </a:schemeClr>
                </a:solidFill>
              </a:defRPr>
            </a:lvl7pPr>
            <a:lvl8pPr marL="11339830" indent="0">
              <a:buNone/>
              <a:defRPr sz="5670">
                <a:solidFill>
                  <a:schemeClr val="tx1">
                    <a:tint val="75000"/>
                  </a:schemeClr>
                </a:solidFill>
              </a:defRPr>
            </a:lvl8pPr>
            <a:lvl9pPr marL="12959715" indent="0">
              <a:buNone/>
              <a:defRPr sz="567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AE4F4E0-69C3-491A-AACC-F36DCD817D2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FA1AAFB-9FBB-4E8E-90F6-CDEBF65DF65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AE4F4E0-69C3-491A-AACC-F36DCD817D2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FA1AAFB-9FBB-4E8E-90F6-CDEBF65DF65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5" b="1"/>
            </a:lvl1pPr>
            <a:lvl2pPr marL="1619885" indent="0">
              <a:buNone/>
              <a:defRPr sz="7085" b="1"/>
            </a:lvl2pPr>
            <a:lvl3pPr marL="3239770" indent="0">
              <a:buNone/>
              <a:defRPr sz="6380" b="1"/>
            </a:lvl3pPr>
            <a:lvl4pPr marL="4859655" indent="0">
              <a:buNone/>
              <a:defRPr sz="5670" b="1"/>
            </a:lvl4pPr>
            <a:lvl5pPr marL="6479540" indent="0">
              <a:buNone/>
              <a:defRPr sz="5670" b="1"/>
            </a:lvl5pPr>
            <a:lvl6pPr marL="8100060" indent="0">
              <a:buNone/>
              <a:defRPr sz="5670" b="1"/>
            </a:lvl6pPr>
            <a:lvl7pPr marL="9719945" indent="0">
              <a:buNone/>
              <a:defRPr sz="5670" b="1"/>
            </a:lvl7pPr>
            <a:lvl8pPr marL="11339830" indent="0">
              <a:buNone/>
              <a:defRPr sz="5670" b="1"/>
            </a:lvl8pPr>
            <a:lvl9pPr marL="12959715" indent="0">
              <a:buNone/>
              <a:defRPr sz="567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2231675" y="15780233"/>
            <a:ext cx="13706415" cy="2321034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5" b="1"/>
            </a:lvl1pPr>
            <a:lvl2pPr marL="1619885" indent="0">
              <a:buNone/>
              <a:defRPr sz="7085" b="1"/>
            </a:lvl2pPr>
            <a:lvl3pPr marL="3239770" indent="0">
              <a:buNone/>
              <a:defRPr sz="6380" b="1"/>
            </a:lvl3pPr>
            <a:lvl4pPr marL="4859655" indent="0">
              <a:buNone/>
              <a:defRPr sz="5670" b="1"/>
            </a:lvl4pPr>
            <a:lvl5pPr marL="6479540" indent="0">
              <a:buNone/>
              <a:defRPr sz="5670" b="1"/>
            </a:lvl5pPr>
            <a:lvl6pPr marL="8100060" indent="0">
              <a:buNone/>
              <a:defRPr sz="5670" b="1"/>
            </a:lvl6pPr>
            <a:lvl7pPr marL="9719945" indent="0">
              <a:buNone/>
              <a:defRPr sz="5670" b="1"/>
            </a:lvl7pPr>
            <a:lvl8pPr marL="11339830" indent="0">
              <a:buNone/>
              <a:defRPr sz="5670" b="1"/>
            </a:lvl8pPr>
            <a:lvl9pPr marL="12959715" indent="0">
              <a:buNone/>
              <a:defRPr sz="567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16402142" y="15780233"/>
            <a:ext cx="13773917" cy="2321034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AE4F4E0-69C3-491A-AACC-F36DCD817D22}"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FA1AAFB-9FBB-4E8E-90F6-CDEBF65DF65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AE4F4E0-69C3-491A-AACC-F36DCD817D22}"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FA1AAFB-9FBB-4E8E-90F6-CDEBF65DF65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4F4E0-69C3-491A-AACC-F36DCD817D22}"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FA1AAFB-9FBB-4E8E-90F6-CDEBF65DF65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40"/>
            </a:lvl1pPr>
          </a:lstStyle>
          <a:p>
            <a:r>
              <a:rPr lang="zh-CN" altLang="en-US"/>
              <a:t>单击此处编辑母版标题样式</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40"/>
            </a:lvl1pPr>
            <a:lvl2pPr>
              <a:defRPr sz="9920"/>
            </a:lvl2pPr>
            <a:lvl3pPr>
              <a:defRPr sz="8505"/>
            </a:lvl3pPr>
            <a:lvl4pPr>
              <a:defRPr sz="7085"/>
            </a:lvl4pPr>
            <a:lvl5pPr>
              <a:defRPr sz="7085"/>
            </a:lvl5pPr>
            <a:lvl6pPr>
              <a:defRPr sz="7085"/>
            </a:lvl6pPr>
            <a:lvl7pPr>
              <a:defRPr sz="7085"/>
            </a:lvl7pPr>
            <a:lvl8pPr>
              <a:defRPr sz="7085"/>
            </a:lvl8pPr>
            <a:lvl9pPr>
              <a:defRPr sz="708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70"/>
            </a:lvl1pPr>
            <a:lvl2pPr marL="1619885" indent="0">
              <a:buNone/>
              <a:defRPr sz="4960"/>
            </a:lvl2pPr>
            <a:lvl3pPr marL="3239770" indent="0">
              <a:buNone/>
              <a:defRPr sz="4250"/>
            </a:lvl3pPr>
            <a:lvl4pPr marL="4859655" indent="0">
              <a:buNone/>
              <a:defRPr sz="3545"/>
            </a:lvl4pPr>
            <a:lvl5pPr marL="6479540" indent="0">
              <a:buNone/>
              <a:defRPr sz="3545"/>
            </a:lvl5pPr>
            <a:lvl6pPr marL="8100060" indent="0">
              <a:buNone/>
              <a:defRPr sz="3545"/>
            </a:lvl6pPr>
            <a:lvl7pPr marL="9719945" indent="0">
              <a:buNone/>
              <a:defRPr sz="3545"/>
            </a:lvl7pPr>
            <a:lvl8pPr marL="11339830" indent="0">
              <a:buNone/>
              <a:defRPr sz="3545"/>
            </a:lvl8pPr>
            <a:lvl9pPr marL="12959715" indent="0">
              <a:buNone/>
              <a:defRPr sz="354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AE4F4E0-69C3-491A-AACC-F36DCD817D2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FA1AAFB-9FBB-4E8E-90F6-CDEBF65DF65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4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40"/>
            </a:lvl1pPr>
            <a:lvl2pPr marL="1619885" indent="0">
              <a:buNone/>
              <a:defRPr sz="9920"/>
            </a:lvl2pPr>
            <a:lvl3pPr marL="3239770" indent="0">
              <a:buNone/>
              <a:defRPr sz="8505"/>
            </a:lvl3pPr>
            <a:lvl4pPr marL="4859655" indent="0">
              <a:buNone/>
              <a:defRPr sz="7085"/>
            </a:lvl4pPr>
            <a:lvl5pPr marL="6479540" indent="0">
              <a:buNone/>
              <a:defRPr sz="7085"/>
            </a:lvl5pPr>
            <a:lvl6pPr marL="8100060" indent="0">
              <a:buNone/>
              <a:defRPr sz="7085"/>
            </a:lvl6pPr>
            <a:lvl7pPr marL="9719945" indent="0">
              <a:buNone/>
              <a:defRPr sz="7085"/>
            </a:lvl7pPr>
            <a:lvl8pPr marL="11339830" indent="0">
              <a:buNone/>
              <a:defRPr sz="7085"/>
            </a:lvl8pPr>
            <a:lvl9pPr marL="12959715" indent="0">
              <a:buNone/>
              <a:defRPr sz="7085"/>
            </a:lvl9pPr>
          </a:lstStyle>
          <a:p>
            <a:r>
              <a:rPr lang="zh-CN" altLang="en-US"/>
              <a:t>单击图标添加图片</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70"/>
            </a:lvl1pPr>
            <a:lvl2pPr marL="1619885" indent="0">
              <a:buNone/>
              <a:defRPr sz="4960"/>
            </a:lvl2pPr>
            <a:lvl3pPr marL="3239770" indent="0">
              <a:buNone/>
              <a:defRPr sz="4250"/>
            </a:lvl3pPr>
            <a:lvl4pPr marL="4859655" indent="0">
              <a:buNone/>
              <a:defRPr sz="3545"/>
            </a:lvl4pPr>
            <a:lvl5pPr marL="6479540" indent="0">
              <a:buNone/>
              <a:defRPr sz="3545"/>
            </a:lvl5pPr>
            <a:lvl6pPr marL="8100060" indent="0">
              <a:buNone/>
              <a:defRPr sz="3545"/>
            </a:lvl6pPr>
            <a:lvl7pPr marL="9719945" indent="0">
              <a:buNone/>
              <a:defRPr sz="3545"/>
            </a:lvl7pPr>
            <a:lvl8pPr marL="11339830" indent="0">
              <a:buNone/>
              <a:defRPr sz="3545"/>
            </a:lvl8pPr>
            <a:lvl9pPr marL="12959715" indent="0">
              <a:buNone/>
              <a:defRPr sz="354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AE4F4E0-69C3-491A-AACC-F36DCD817D2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FA1AAFB-9FBB-4E8E-90F6-CDEBF65DF65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0">
                <a:solidFill>
                  <a:schemeClr val="tx1">
                    <a:tint val="75000"/>
                  </a:schemeClr>
                </a:solidFill>
              </a:defRPr>
            </a:lvl1pPr>
          </a:lstStyle>
          <a:p>
            <a:fld id="{4AE4F4E0-69C3-491A-AACC-F36DCD817D22}" type="datetimeFigureOut">
              <a:rPr lang="zh-CN" altLang="en-US" smtClean="0"/>
            </a:fld>
            <a:endParaRPr lang="zh-CN" altLang="en-US"/>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0">
                <a:solidFill>
                  <a:schemeClr val="tx1">
                    <a:tint val="75000"/>
                  </a:schemeClr>
                </a:solidFill>
              </a:defRPr>
            </a:lvl1pPr>
          </a:lstStyle>
          <a:p>
            <a:fld id="{7FA1AAFB-9FBB-4E8E-90F6-CDEBF65DF65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239770"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10260" indent="-810260" algn="l" defTabSz="3239770" rtl="0" eaLnBrk="1" latinLnBrk="0" hangingPunct="1">
        <a:lnSpc>
          <a:spcPct val="90000"/>
        </a:lnSpc>
        <a:spcBef>
          <a:spcPts val="3545"/>
        </a:spcBef>
        <a:buFont typeface="Arial" panose="020B0604020202020204" pitchFamily="34" charset="0"/>
        <a:buChar char="•"/>
        <a:defRPr sz="9920" kern="1200">
          <a:solidFill>
            <a:schemeClr val="tx1"/>
          </a:solidFill>
          <a:latin typeface="+mn-lt"/>
          <a:ea typeface="+mn-ea"/>
          <a:cs typeface="+mn-cs"/>
        </a:defRPr>
      </a:lvl1pPr>
      <a:lvl2pPr marL="2430145" indent="-810260" algn="l" defTabSz="3239770" rtl="0" eaLnBrk="1" latinLnBrk="0" hangingPunct="1">
        <a:lnSpc>
          <a:spcPct val="90000"/>
        </a:lnSpc>
        <a:spcBef>
          <a:spcPts val="1770"/>
        </a:spcBef>
        <a:buFont typeface="Arial" panose="020B0604020202020204" pitchFamily="34" charset="0"/>
        <a:buChar char="•"/>
        <a:defRPr sz="8505" kern="1200">
          <a:solidFill>
            <a:schemeClr val="tx1"/>
          </a:solidFill>
          <a:latin typeface="+mn-lt"/>
          <a:ea typeface="+mn-ea"/>
          <a:cs typeface="+mn-cs"/>
        </a:defRPr>
      </a:lvl2pPr>
      <a:lvl3pPr marL="4050030" indent="-810260" algn="l" defTabSz="3239770" rtl="0" eaLnBrk="1" latinLnBrk="0" hangingPunct="1">
        <a:lnSpc>
          <a:spcPct val="90000"/>
        </a:lnSpc>
        <a:spcBef>
          <a:spcPts val="1770"/>
        </a:spcBef>
        <a:buFont typeface="Arial" panose="020B0604020202020204" pitchFamily="34" charset="0"/>
        <a:buChar char="•"/>
        <a:defRPr sz="7085" kern="1200">
          <a:solidFill>
            <a:schemeClr val="tx1"/>
          </a:solidFill>
          <a:latin typeface="+mn-lt"/>
          <a:ea typeface="+mn-ea"/>
          <a:cs typeface="+mn-cs"/>
        </a:defRPr>
      </a:lvl3pPr>
      <a:lvl4pPr marL="566991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4pPr>
      <a:lvl5pPr marL="7289800"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5pPr>
      <a:lvl6pPr marL="890968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6pPr>
      <a:lvl7pPr marL="10529570"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7pPr>
      <a:lvl8pPr marL="1214945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8pPr>
      <a:lvl9pPr marL="13769340"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9pPr>
    </p:bodyStyle>
    <p:otherStyle>
      <a:defPPr>
        <a:defRPr lang="en-US"/>
      </a:defPPr>
      <a:lvl1pPr marL="0" algn="l" defTabSz="3239770" rtl="0" eaLnBrk="1" latinLnBrk="0" hangingPunct="1">
        <a:defRPr sz="6380" kern="1200">
          <a:solidFill>
            <a:schemeClr val="tx1"/>
          </a:solidFill>
          <a:latin typeface="+mn-lt"/>
          <a:ea typeface="+mn-ea"/>
          <a:cs typeface="+mn-cs"/>
        </a:defRPr>
      </a:lvl1pPr>
      <a:lvl2pPr marL="1619885" algn="l" defTabSz="3239770" rtl="0" eaLnBrk="1" latinLnBrk="0" hangingPunct="1">
        <a:defRPr sz="6380" kern="1200">
          <a:solidFill>
            <a:schemeClr val="tx1"/>
          </a:solidFill>
          <a:latin typeface="+mn-lt"/>
          <a:ea typeface="+mn-ea"/>
          <a:cs typeface="+mn-cs"/>
        </a:defRPr>
      </a:lvl2pPr>
      <a:lvl3pPr marL="3239770" algn="l" defTabSz="3239770" rtl="0" eaLnBrk="1" latinLnBrk="0" hangingPunct="1">
        <a:defRPr sz="6380" kern="1200">
          <a:solidFill>
            <a:schemeClr val="tx1"/>
          </a:solidFill>
          <a:latin typeface="+mn-lt"/>
          <a:ea typeface="+mn-ea"/>
          <a:cs typeface="+mn-cs"/>
        </a:defRPr>
      </a:lvl3pPr>
      <a:lvl4pPr marL="4859655" algn="l" defTabSz="3239770" rtl="0" eaLnBrk="1" latinLnBrk="0" hangingPunct="1">
        <a:defRPr sz="6380" kern="1200">
          <a:solidFill>
            <a:schemeClr val="tx1"/>
          </a:solidFill>
          <a:latin typeface="+mn-lt"/>
          <a:ea typeface="+mn-ea"/>
          <a:cs typeface="+mn-cs"/>
        </a:defRPr>
      </a:lvl4pPr>
      <a:lvl5pPr marL="6479540" algn="l" defTabSz="3239770" rtl="0" eaLnBrk="1" latinLnBrk="0" hangingPunct="1">
        <a:defRPr sz="6380" kern="1200">
          <a:solidFill>
            <a:schemeClr val="tx1"/>
          </a:solidFill>
          <a:latin typeface="+mn-lt"/>
          <a:ea typeface="+mn-ea"/>
          <a:cs typeface="+mn-cs"/>
        </a:defRPr>
      </a:lvl5pPr>
      <a:lvl6pPr marL="8100060" algn="l" defTabSz="3239770" rtl="0" eaLnBrk="1" latinLnBrk="0" hangingPunct="1">
        <a:defRPr sz="6380" kern="1200">
          <a:solidFill>
            <a:schemeClr val="tx1"/>
          </a:solidFill>
          <a:latin typeface="+mn-lt"/>
          <a:ea typeface="+mn-ea"/>
          <a:cs typeface="+mn-cs"/>
        </a:defRPr>
      </a:lvl6pPr>
      <a:lvl7pPr marL="9719945" algn="l" defTabSz="3239770" rtl="0" eaLnBrk="1" latinLnBrk="0" hangingPunct="1">
        <a:defRPr sz="6380" kern="1200">
          <a:solidFill>
            <a:schemeClr val="tx1"/>
          </a:solidFill>
          <a:latin typeface="+mn-lt"/>
          <a:ea typeface="+mn-ea"/>
          <a:cs typeface="+mn-cs"/>
        </a:defRPr>
      </a:lvl7pPr>
      <a:lvl8pPr marL="11339830" algn="l" defTabSz="3239770" rtl="0" eaLnBrk="1" latinLnBrk="0" hangingPunct="1">
        <a:defRPr sz="6380" kern="1200">
          <a:solidFill>
            <a:schemeClr val="tx1"/>
          </a:solidFill>
          <a:latin typeface="+mn-lt"/>
          <a:ea typeface="+mn-ea"/>
          <a:cs typeface="+mn-cs"/>
        </a:defRPr>
      </a:lvl8pPr>
      <a:lvl9pPr marL="12959715" algn="l" defTabSz="3239770" rtl="0" eaLnBrk="1" latinLnBrk="0" hangingPunct="1">
        <a:defRPr sz="6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9" Type="http://schemas.openxmlformats.org/officeDocument/2006/relationships/tags" Target="../tags/tag80.xml"/><Relationship Id="rId98" Type="http://schemas.openxmlformats.org/officeDocument/2006/relationships/image" Target="../media/image18.emf"/><Relationship Id="rId97" Type="http://schemas.openxmlformats.org/officeDocument/2006/relationships/tags" Target="../tags/tag79.xml"/><Relationship Id="rId96" Type="http://schemas.openxmlformats.org/officeDocument/2006/relationships/tags" Target="../tags/tag78.xml"/><Relationship Id="rId95" Type="http://schemas.openxmlformats.org/officeDocument/2006/relationships/tags" Target="../tags/tag77.xml"/><Relationship Id="rId94" Type="http://schemas.openxmlformats.org/officeDocument/2006/relationships/image" Target="../media/image17.emf"/><Relationship Id="rId93" Type="http://schemas.openxmlformats.org/officeDocument/2006/relationships/tags" Target="../tags/tag76.xml"/><Relationship Id="rId92" Type="http://schemas.microsoft.com/office/2007/relationships/hdphoto" Target="../media/image16.wdp"/><Relationship Id="rId91" Type="http://schemas.openxmlformats.org/officeDocument/2006/relationships/image" Target="../media/image15.png"/><Relationship Id="rId90" Type="http://schemas.openxmlformats.org/officeDocument/2006/relationships/tags" Target="../tags/tag75.xml"/><Relationship Id="rId9" Type="http://schemas.openxmlformats.org/officeDocument/2006/relationships/oleObject" Target="../embeddings/oleObject1.bin"/><Relationship Id="rId89" Type="http://schemas.openxmlformats.org/officeDocument/2006/relationships/tags" Target="../tags/tag74.xml"/><Relationship Id="rId88" Type="http://schemas.openxmlformats.org/officeDocument/2006/relationships/tags" Target="../tags/tag73.xml"/><Relationship Id="rId87" Type="http://schemas.openxmlformats.org/officeDocument/2006/relationships/tags" Target="../tags/tag72.xml"/><Relationship Id="rId86" Type="http://schemas.openxmlformats.org/officeDocument/2006/relationships/tags" Target="../tags/tag71.xml"/><Relationship Id="rId85" Type="http://schemas.openxmlformats.org/officeDocument/2006/relationships/tags" Target="../tags/tag70.xml"/><Relationship Id="rId84" Type="http://schemas.openxmlformats.org/officeDocument/2006/relationships/tags" Target="../tags/tag69.xml"/><Relationship Id="rId83" Type="http://schemas.openxmlformats.org/officeDocument/2006/relationships/tags" Target="../tags/tag68.xml"/><Relationship Id="rId82" Type="http://schemas.openxmlformats.org/officeDocument/2006/relationships/tags" Target="../tags/tag67.xml"/><Relationship Id="rId81" Type="http://schemas.openxmlformats.org/officeDocument/2006/relationships/tags" Target="../tags/tag66.xml"/><Relationship Id="rId80" Type="http://schemas.openxmlformats.org/officeDocument/2006/relationships/tags" Target="../tags/tag65.xml"/><Relationship Id="rId8" Type="http://schemas.openxmlformats.org/officeDocument/2006/relationships/tags" Target="../tags/tag7.xml"/><Relationship Id="rId79" Type="http://schemas.openxmlformats.org/officeDocument/2006/relationships/tags" Target="../tags/tag64.xml"/><Relationship Id="rId78" Type="http://schemas.openxmlformats.org/officeDocument/2006/relationships/tags" Target="../tags/tag63.xml"/><Relationship Id="rId77" Type="http://schemas.openxmlformats.org/officeDocument/2006/relationships/tags" Target="../tags/tag62.xml"/><Relationship Id="rId76" Type="http://schemas.openxmlformats.org/officeDocument/2006/relationships/tags" Target="../tags/tag61.xml"/><Relationship Id="rId75" Type="http://schemas.openxmlformats.org/officeDocument/2006/relationships/tags" Target="../tags/tag60.xml"/><Relationship Id="rId74" Type="http://schemas.openxmlformats.org/officeDocument/2006/relationships/tags" Target="../tags/tag59.xml"/><Relationship Id="rId73" Type="http://schemas.openxmlformats.org/officeDocument/2006/relationships/tags" Target="../tags/tag58.xml"/><Relationship Id="rId72" Type="http://schemas.openxmlformats.org/officeDocument/2006/relationships/tags" Target="../tags/tag57.xml"/><Relationship Id="rId71" Type="http://schemas.openxmlformats.org/officeDocument/2006/relationships/tags" Target="../tags/tag56.xml"/><Relationship Id="rId70" Type="http://schemas.openxmlformats.org/officeDocument/2006/relationships/tags" Target="../tags/tag55.xml"/><Relationship Id="rId7" Type="http://schemas.openxmlformats.org/officeDocument/2006/relationships/tags" Target="../tags/tag6.xml"/><Relationship Id="rId69" Type="http://schemas.openxmlformats.org/officeDocument/2006/relationships/tags" Target="../tags/tag54.xml"/><Relationship Id="rId68" Type="http://schemas.openxmlformats.org/officeDocument/2006/relationships/tags" Target="../tags/tag53.xml"/><Relationship Id="rId67" Type="http://schemas.openxmlformats.org/officeDocument/2006/relationships/tags" Target="../tags/tag52.xml"/><Relationship Id="rId66" Type="http://schemas.openxmlformats.org/officeDocument/2006/relationships/tags" Target="../tags/tag51.xml"/><Relationship Id="rId65" Type="http://schemas.openxmlformats.org/officeDocument/2006/relationships/tags" Target="../tags/tag50.xml"/><Relationship Id="rId64" Type="http://schemas.openxmlformats.org/officeDocument/2006/relationships/tags" Target="../tags/tag49.xml"/><Relationship Id="rId63" Type="http://schemas.openxmlformats.org/officeDocument/2006/relationships/tags" Target="../tags/tag48.xml"/><Relationship Id="rId62" Type="http://schemas.openxmlformats.org/officeDocument/2006/relationships/tags" Target="../tags/tag47.xml"/><Relationship Id="rId61" Type="http://schemas.openxmlformats.org/officeDocument/2006/relationships/tags" Target="../tags/tag46.xml"/><Relationship Id="rId60" Type="http://schemas.openxmlformats.org/officeDocument/2006/relationships/tags" Target="../tags/tag45.xml"/><Relationship Id="rId6" Type="http://schemas.openxmlformats.org/officeDocument/2006/relationships/tags" Target="../tags/tag5.xml"/><Relationship Id="rId59" Type="http://schemas.openxmlformats.org/officeDocument/2006/relationships/tags" Target="../tags/tag44.xml"/><Relationship Id="rId58" Type="http://schemas.openxmlformats.org/officeDocument/2006/relationships/tags" Target="../tags/tag43.xml"/><Relationship Id="rId57" Type="http://schemas.openxmlformats.org/officeDocument/2006/relationships/tags" Target="../tags/tag42.xml"/><Relationship Id="rId56" Type="http://schemas.openxmlformats.org/officeDocument/2006/relationships/tags" Target="../tags/tag41.xml"/><Relationship Id="rId55" Type="http://schemas.openxmlformats.org/officeDocument/2006/relationships/tags" Target="../tags/tag40.xml"/><Relationship Id="rId54" Type="http://schemas.openxmlformats.org/officeDocument/2006/relationships/tags" Target="../tags/tag39.xml"/><Relationship Id="rId53" Type="http://schemas.openxmlformats.org/officeDocument/2006/relationships/tags" Target="../tags/tag38.xml"/><Relationship Id="rId52" Type="http://schemas.openxmlformats.org/officeDocument/2006/relationships/tags" Target="../tags/tag37.xml"/><Relationship Id="rId51" Type="http://schemas.openxmlformats.org/officeDocument/2006/relationships/image" Target="../media/image14.jpeg"/><Relationship Id="rId50" Type="http://schemas.openxmlformats.org/officeDocument/2006/relationships/tags" Target="../tags/tag36.xml"/><Relationship Id="rId5" Type="http://schemas.openxmlformats.org/officeDocument/2006/relationships/tags" Target="../tags/tag4.xml"/><Relationship Id="rId49" Type="http://schemas.openxmlformats.org/officeDocument/2006/relationships/tags" Target="../tags/tag35.xml"/><Relationship Id="rId48" Type="http://schemas.openxmlformats.org/officeDocument/2006/relationships/tags" Target="../tags/tag34.xml"/><Relationship Id="rId47" Type="http://schemas.openxmlformats.org/officeDocument/2006/relationships/image" Target="../media/image13.png"/><Relationship Id="rId46" Type="http://schemas.openxmlformats.org/officeDocument/2006/relationships/tags" Target="../tags/tag33.xml"/><Relationship Id="rId45" Type="http://schemas.openxmlformats.org/officeDocument/2006/relationships/tags" Target="../tags/tag32.xml"/><Relationship Id="rId44" Type="http://schemas.openxmlformats.org/officeDocument/2006/relationships/image" Target="../media/image12.png"/><Relationship Id="rId43" Type="http://schemas.openxmlformats.org/officeDocument/2006/relationships/tags" Target="../tags/tag31.xml"/><Relationship Id="rId42" Type="http://schemas.openxmlformats.org/officeDocument/2006/relationships/tags" Target="../tags/tag30.xml"/><Relationship Id="rId41" Type="http://schemas.openxmlformats.org/officeDocument/2006/relationships/image" Target="../media/image11.png"/><Relationship Id="rId40" Type="http://schemas.openxmlformats.org/officeDocument/2006/relationships/tags" Target="../tags/tag29.xml"/><Relationship Id="rId4" Type="http://schemas.openxmlformats.org/officeDocument/2006/relationships/tags" Target="../tags/tag3.xml"/><Relationship Id="rId39" Type="http://schemas.openxmlformats.org/officeDocument/2006/relationships/tags" Target="../tags/tag28.xml"/><Relationship Id="rId38" Type="http://schemas.openxmlformats.org/officeDocument/2006/relationships/tags" Target="../tags/tag27.xml"/><Relationship Id="rId37" Type="http://schemas.openxmlformats.org/officeDocument/2006/relationships/tags" Target="../tags/tag26.xml"/><Relationship Id="rId36" Type="http://schemas.openxmlformats.org/officeDocument/2006/relationships/tags" Target="../tags/tag25.xml"/><Relationship Id="rId35" Type="http://schemas.openxmlformats.org/officeDocument/2006/relationships/image" Target="../media/image10.png"/><Relationship Id="rId34" Type="http://schemas.openxmlformats.org/officeDocument/2006/relationships/tags" Target="../tags/tag24.xml"/><Relationship Id="rId33" Type="http://schemas.openxmlformats.org/officeDocument/2006/relationships/tags" Target="../tags/tag23.xml"/><Relationship Id="rId32" Type="http://schemas.openxmlformats.org/officeDocument/2006/relationships/tags" Target="../tags/tag22.xml"/><Relationship Id="rId31" Type="http://schemas.openxmlformats.org/officeDocument/2006/relationships/tags" Target="../tags/tag21.xml"/><Relationship Id="rId30" Type="http://schemas.openxmlformats.org/officeDocument/2006/relationships/image" Target="../media/image9.png"/><Relationship Id="rId3" Type="http://schemas.openxmlformats.org/officeDocument/2006/relationships/image" Target="../media/image1.png"/><Relationship Id="rId29" Type="http://schemas.openxmlformats.org/officeDocument/2006/relationships/tags" Target="../tags/tag20.xml"/><Relationship Id="rId28" Type="http://schemas.openxmlformats.org/officeDocument/2006/relationships/tags" Target="../tags/tag19.xml"/><Relationship Id="rId27" Type="http://schemas.openxmlformats.org/officeDocument/2006/relationships/tags" Target="../tags/tag18.xml"/><Relationship Id="rId26" Type="http://schemas.openxmlformats.org/officeDocument/2006/relationships/tags" Target="../tags/tag17.xml"/><Relationship Id="rId25" Type="http://schemas.openxmlformats.org/officeDocument/2006/relationships/tags" Target="../tags/tag16.xml"/><Relationship Id="rId24" Type="http://schemas.openxmlformats.org/officeDocument/2006/relationships/tags" Target="../tags/tag15.xml"/><Relationship Id="rId23" Type="http://schemas.openxmlformats.org/officeDocument/2006/relationships/image" Target="../media/image8.png"/><Relationship Id="rId22" Type="http://schemas.openxmlformats.org/officeDocument/2006/relationships/tags" Target="../tags/tag14.xml"/><Relationship Id="rId21" Type="http://schemas.openxmlformats.org/officeDocument/2006/relationships/image" Target="../media/image7.png"/><Relationship Id="rId20" Type="http://schemas.openxmlformats.org/officeDocument/2006/relationships/tags" Target="../tags/tag13.xml"/><Relationship Id="rId2" Type="http://schemas.openxmlformats.org/officeDocument/2006/relationships/tags" Target="../tags/tag2.xml"/><Relationship Id="rId19" Type="http://schemas.openxmlformats.org/officeDocument/2006/relationships/image" Target="../media/image6.png"/><Relationship Id="rId18" Type="http://schemas.openxmlformats.org/officeDocument/2006/relationships/tags" Target="../tags/tag12.xml"/><Relationship Id="rId17" Type="http://schemas.openxmlformats.org/officeDocument/2006/relationships/image" Target="../media/image5.png"/><Relationship Id="rId16" Type="http://schemas.openxmlformats.org/officeDocument/2006/relationships/tags" Target="../tags/tag11.xml"/><Relationship Id="rId15" Type="http://schemas.openxmlformats.org/officeDocument/2006/relationships/image" Target="../media/image4.png"/><Relationship Id="rId14" Type="http://schemas.openxmlformats.org/officeDocument/2006/relationships/tags" Target="../tags/tag10.xml"/><Relationship Id="rId13" Type="http://schemas.openxmlformats.org/officeDocument/2006/relationships/image" Target="../media/image3.png"/><Relationship Id="rId123" Type="http://schemas.openxmlformats.org/officeDocument/2006/relationships/vmlDrawing" Target="../drawings/vmlDrawing1.vml"/><Relationship Id="rId122" Type="http://schemas.openxmlformats.org/officeDocument/2006/relationships/slideLayout" Target="../slideLayouts/slideLayout1.xml"/><Relationship Id="rId121" Type="http://schemas.openxmlformats.org/officeDocument/2006/relationships/tags" Target="../tags/tag97.xml"/><Relationship Id="rId120" Type="http://schemas.openxmlformats.org/officeDocument/2006/relationships/image" Target="../media/image23.png"/><Relationship Id="rId12" Type="http://schemas.openxmlformats.org/officeDocument/2006/relationships/tags" Target="../tags/tag9.xml"/><Relationship Id="rId119" Type="http://schemas.openxmlformats.org/officeDocument/2006/relationships/tags" Target="../tags/tag96.xml"/><Relationship Id="rId118" Type="http://schemas.openxmlformats.org/officeDocument/2006/relationships/tags" Target="../tags/tag95.xml"/><Relationship Id="rId117" Type="http://schemas.openxmlformats.org/officeDocument/2006/relationships/tags" Target="../tags/tag94.xml"/><Relationship Id="rId116" Type="http://schemas.microsoft.com/office/2007/relationships/hdphoto" Target="../media/image22.wdp"/><Relationship Id="rId115" Type="http://schemas.openxmlformats.org/officeDocument/2006/relationships/image" Target="../media/image21.png"/><Relationship Id="rId114" Type="http://schemas.openxmlformats.org/officeDocument/2006/relationships/tags" Target="../tags/tag93.xml"/><Relationship Id="rId113" Type="http://schemas.openxmlformats.org/officeDocument/2006/relationships/tags" Target="../tags/tag92.xml"/><Relationship Id="rId112" Type="http://schemas.openxmlformats.org/officeDocument/2006/relationships/tags" Target="../tags/tag91.xml"/><Relationship Id="rId111" Type="http://schemas.openxmlformats.org/officeDocument/2006/relationships/tags" Target="../tags/tag90.xml"/><Relationship Id="rId110" Type="http://schemas.openxmlformats.org/officeDocument/2006/relationships/tags" Target="../tags/tag89.xml"/><Relationship Id="rId11" Type="http://schemas.openxmlformats.org/officeDocument/2006/relationships/tags" Target="../tags/tag8.xml"/><Relationship Id="rId109" Type="http://schemas.openxmlformats.org/officeDocument/2006/relationships/tags" Target="../tags/tag88.xml"/><Relationship Id="rId108" Type="http://schemas.openxmlformats.org/officeDocument/2006/relationships/tags" Target="../tags/tag87.xml"/><Relationship Id="rId107" Type="http://schemas.openxmlformats.org/officeDocument/2006/relationships/tags" Target="../tags/tag86.xml"/><Relationship Id="rId106" Type="http://schemas.openxmlformats.org/officeDocument/2006/relationships/image" Target="../media/image20.png"/><Relationship Id="rId105" Type="http://schemas.openxmlformats.org/officeDocument/2006/relationships/tags" Target="../tags/tag85.xml"/><Relationship Id="rId104" Type="http://schemas.openxmlformats.org/officeDocument/2006/relationships/tags" Target="../tags/tag84.xml"/><Relationship Id="rId103" Type="http://schemas.openxmlformats.org/officeDocument/2006/relationships/tags" Target="../tags/tag83.xml"/><Relationship Id="rId102" Type="http://schemas.openxmlformats.org/officeDocument/2006/relationships/image" Target="../media/image19.emf"/><Relationship Id="rId101" Type="http://schemas.openxmlformats.org/officeDocument/2006/relationships/tags" Target="../tags/tag82.xml"/><Relationship Id="rId100" Type="http://schemas.openxmlformats.org/officeDocument/2006/relationships/tags" Target="../tags/tag81.xml"/><Relationship Id="rId10" Type="http://schemas.openxmlformats.org/officeDocument/2006/relationships/image" Target="../media/image2.emf"/><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custDataLst>
              <p:tags r:id="rId1"/>
            </p:custDataLst>
          </p:nvPr>
        </p:nvSpPr>
        <p:spPr>
          <a:xfrm>
            <a:off x="635" y="0"/>
            <a:ext cx="32453580" cy="4473575"/>
          </a:xfrm>
          <a:prstGeom prst="rect">
            <a:avLst/>
          </a:prstGeom>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sz="6880">
              <a:solidFill>
                <a:srgbClr val="CB2B2F"/>
              </a:solidFill>
              <a:latin typeface="Times New Roman" panose="02020603050405020304" pitchFamily="18" charset="0"/>
              <a:cs typeface="Times New Roman" panose="02020603050405020304" pitchFamily="18" charset="0"/>
            </a:endParaRPr>
          </a:p>
        </p:txBody>
      </p:sp>
      <p:sp>
        <p:nvSpPr>
          <p:cNvPr id="6" name="矩形 5"/>
          <p:cNvSpPr/>
          <p:nvPr/>
        </p:nvSpPr>
        <p:spPr>
          <a:xfrm>
            <a:off x="635" y="4472940"/>
            <a:ext cx="32454215" cy="4107180"/>
          </a:xfrm>
          <a:prstGeom prst="rect">
            <a:avLst/>
          </a:prstGeom>
        </p:spPr>
        <p:style>
          <a:lnRef idx="0">
            <a:srgbClr val="FFFFFF"/>
          </a:lnRef>
          <a:fillRef idx="1">
            <a:schemeClr val="accent1"/>
          </a:fillRef>
          <a:effectRef idx="1">
            <a:schemeClr val="accent1"/>
          </a:effectRef>
          <a:fontRef idx="minor">
            <a:schemeClr val="lt1"/>
          </a:fontRef>
        </p:style>
        <p:txBody>
          <a:bodyPr rtlCol="0" anchor="ctr"/>
          <a:lstStyle/>
          <a:p>
            <a:pPr algn="ctr"/>
            <a:endParaRPr lang="zh-CN" altLang="en-US" sz="6880">
              <a:solidFill>
                <a:srgbClr val="CB2B2F"/>
              </a:solidFill>
              <a:latin typeface="Times New Roman" panose="02020603050405020304" pitchFamily="18" charset="0"/>
              <a:cs typeface="Times New Roman" panose="02020603050405020304" pitchFamily="18" charset="0"/>
            </a:endParaRPr>
          </a:p>
        </p:txBody>
      </p:sp>
      <p:sp>
        <p:nvSpPr>
          <p:cNvPr id="8" name="矩形 7"/>
          <p:cNvSpPr/>
          <p:nvPr/>
        </p:nvSpPr>
        <p:spPr>
          <a:xfrm>
            <a:off x="720417" y="5164882"/>
            <a:ext cx="30857825" cy="4067810"/>
          </a:xfrm>
          <a:prstGeom prst="rect">
            <a:avLst/>
          </a:prstGeom>
        </p:spPr>
        <p:txBody>
          <a:bodyPr wrap="square">
            <a:noAutofit/>
          </a:bodyPr>
          <a:lstStyle/>
          <a:p>
            <a:pPr indent="0" algn="ctr" fontAlgn="auto">
              <a:lnSpc>
                <a:spcPts val="3800"/>
              </a:lnSpc>
            </a:pPr>
            <a:r>
              <a:rPr lang="en-US" sz="8000" b="1" dirty="0">
                <a:solidFill>
                  <a:schemeClr val="bg1"/>
                </a:solidFill>
                <a:latin typeface="Arial" panose="020B0604020202020204" pitchFamily="34" charset="0"/>
                <a:ea typeface="微软雅黑" panose="020B0503020204020204" pitchFamily="34" charset="-122"/>
                <a:cs typeface="Arial" panose="020B0604020202020204" pitchFamily="34" charset="0"/>
              </a:rPr>
              <a:t>Poster Title (front size: 80, Bolded, Times New Roman or Arial)</a:t>
            </a:r>
            <a:endParaRPr lang="en-US" sz="8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indent="0" algn="ctr" fontAlgn="auto">
              <a:lnSpc>
                <a:spcPts val="3800"/>
              </a:lnSpc>
            </a:pPr>
            <a:endPar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indent="0" algn="ctr" fontAlgn="auto">
              <a:lnSpc>
                <a:spcPts val="3800"/>
              </a:lnSpc>
            </a:pP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rPr>
              <a:t>Author 1</a:t>
            </a:r>
            <a:r>
              <a:rPr lang="en-US" altLang="zh-CN" sz="4000" b="1" baseline="30000" dirty="0">
                <a:solidFill>
                  <a:schemeClr val="bg1"/>
                </a:solidFill>
                <a:latin typeface="Arial" panose="020B0604020202020204" pitchFamily="34" charset="0"/>
                <a:ea typeface="微软雅黑" panose="020B0503020204020204" pitchFamily="34" charset="-122"/>
                <a:cs typeface="Arial" panose="020B0604020202020204" pitchFamily="34" charset="0"/>
              </a:rPr>
              <a:t>a</a:t>
            </a:r>
            <a:r>
              <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4000" b="1" dirty="0" err="1">
                <a:solidFill>
                  <a:schemeClr val="bg1"/>
                </a:solidFill>
                <a:latin typeface="Arial" panose="020B0604020202020204" pitchFamily="34" charset="0"/>
                <a:ea typeface="微软雅黑" panose="020B0503020204020204" pitchFamily="34" charset="-122"/>
                <a:cs typeface="Arial" panose="020B0604020202020204" pitchFamily="34" charset="0"/>
              </a:rPr>
              <a:t>Author 2</a:t>
            </a:r>
            <a:r>
              <a:rPr lang="en-US" altLang="zh-CN" sz="4000" b="1" baseline="30000" dirty="0" err="1">
                <a:solidFill>
                  <a:schemeClr val="bg1"/>
                </a:solidFill>
                <a:latin typeface="Arial" panose="020B0604020202020204" pitchFamily="34" charset="0"/>
                <a:ea typeface="微软雅黑" panose="020B0503020204020204" pitchFamily="34" charset="-122"/>
                <a:cs typeface="Arial" panose="020B0604020202020204" pitchFamily="34" charset="0"/>
              </a:rPr>
              <a:t>b</a:t>
            </a:r>
            <a:r>
              <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4000" b="1" dirty="0" err="1">
                <a:solidFill>
                  <a:schemeClr val="bg1"/>
                </a:solidFill>
                <a:latin typeface="Arial" panose="020B0604020202020204" pitchFamily="34" charset="0"/>
                <a:ea typeface="微软雅黑" panose="020B0503020204020204" pitchFamily="34" charset="-122"/>
                <a:cs typeface="Arial" panose="020B0604020202020204" pitchFamily="34" charset="0"/>
              </a:rPr>
              <a:t>Author 3</a:t>
            </a:r>
            <a:r>
              <a:rPr lang="en-US" altLang="zh-CN" sz="4000" b="1" baseline="30000" dirty="0" err="1">
                <a:solidFill>
                  <a:schemeClr val="bg1"/>
                </a:solidFill>
                <a:latin typeface="Arial" panose="020B0604020202020204" pitchFamily="34" charset="0"/>
                <a:ea typeface="微软雅黑" panose="020B0503020204020204" pitchFamily="34" charset="-122"/>
                <a:cs typeface="Arial" panose="020B0604020202020204" pitchFamily="34" charset="0"/>
              </a:rPr>
              <a:t>c</a:t>
            </a: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rPr>
              <a:t> et al. (author lists,)</a:t>
            </a:r>
            <a:endPar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ctr">
              <a:lnSpc>
                <a:spcPts val="3800"/>
              </a:lnSpc>
              <a:spcBef>
                <a:spcPts val="600"/>
              </a:spcBef>
            </a:pPr>
            <a:r>
              <a:rPr lang="en-US" altLang="zh-CN" sz="4000" b="1" baseline="30000" dirty="0">
                <a:solidFill>
                  <a:schemeClr val="bg1"/>
                </a:solidFill>
                <a:latin typeface="Arial" panose="020B0604020202020204" pitchFamily="34" charset="0"/>
                <a:ea typeface="微软雅黑" panose="020B0503020204020204" pitchFamily="34" charset="-122"/>
                <a:cs typeface="Arial" panose="020B0604020202020204" pitchFamily="34" charset="0"/>
              </a:rPr>
              <a:t>a </a:t>
            </a: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rPr>
              <a:t>School/Department Name, University/Institute, Country, Email</a:t>
            </a:r>
            <a:endParaRPr lang="zh-CN"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indent="0" algn="ctr" fontAlgn="auto">
              <a:lnSpc>
                <a:spcPts val="3800"/>
              </a:lnSpc>
              <a:spcBef>
                <a:spcPts val="600"/>
              </a:spcBef>
            </a:pPr>
            <a:r>
              <a:rPr lang="en-US" altLang="zh-CN" sz="4000" b="1" baseline="30000" dirty="0">
                <a:solidFill>
                  <a:schemeClr val="bg1"/>
                </a:solidFill>
                <a:latin typeface="Arial" panose="020B0604020202020204" pitchFamily="34" charset="0"/>
                <a:ea typeface="微软雅黑" panose="020B0503020204020204" pitchFamily="34" charset="-122"/>
                <a:cs typeface="Arial" panose="020B0604020202020204" pitchFamily="34" charset="0"/>
              </a:rPr>
              <a:t>b</a:t>
            </a:r>
            <a:r>
              <a:rPr lang="en-US" altLang="zh-CN" sz="4000" b="1" baseline="30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 </a:t>
            </a: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School/Department Name, University/Institute, Country, Email</a:t>
            </a:r>
            <a:endPar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endParaRPr>
          </a:p>
          <a:p>
            <a:pPr indent="0" algn="ctr" fontAlgn="auto">
              <a:lnSpc>
                <a:spcPts val="3800"/>
              </a:lnSpc>
              <a:spcBef>
                <a:spcPts val="600"/>
              </a:spcBef>
            </a:pPr>
            <a:r>
              <a:rPr lang="en-US" altLang="zh-CN" sz="4000" b="1" baseline="30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c</a:t>
            </a:r>
            <a:r>
              <a:rPr lang="en-US" altLang="zh-CN" sz="4000" b="1" baseline="30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 </a:t>
            </a:r>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School/Department Name, University/Institute, Country, Email</a:t>
            </a:r>
            <a:endPar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endParaRPr>
          </a:p>
          <a:p>
            <a:pPr indent="0" algn="ctr" fontAlgn="auto">
              <a:lnSpc>
                <a:spcPts val="3800"/>
              </a:lnSpc>
              <a:spcBef>
                <a:spcPts val="600"/>
              </a:spcBef>
            </a:pPr>
            <a:endParaRPr lang="zh-CN"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indent="0" algn="ctr" fontAlgn="auto">
              <a:lnSpc>
                <a:spcPts val="3800"/>
              </a:lnSpc>
              <a:spcBef>
                <a:spcPts val="600"/>
              </a:spcBef>
            </a:pPr>
            <a:endParaRPr lang="en-US" altLang="zh-CN"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ctr" fontAlgn="auto">
              <a:lnSpc>
                <a:spcPts val="3800"/>
              </a:lnSpc>
              <a:spcBef>
                <a:spcPts val="600"/>
              </a:spcBef>
            </a:pPr>
            <a:endParaRPr lang="zh-CN" altLang="en-US"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圆角矩形 11"/>
          <p:cNvSpPr/>
          <p:nvPr/>
        </p:nvSpPr>
        <p:spPr>
          <a:xfrm>
            <a:off x="58420" y="4472940"/>
            <a:ext cx="32397065" cy="76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880">
              <a:latin typeface="Times New Roman" panose="02020603050405020304" pitchFamily="18" charset="0"/>
              <a:cs typeface="Times New Roman" panose="02020603050405020304" pitchFamily="18" charset="0"/>
            </a:endParaRPr>
          </a:p>
        </p:txBody>
      </p:sp>
      <p:sp>
        <p:nvSpPr>
          <p:cNvPr id="20" name="文本框 19"/>
          <p:cNvSpPr txBox="1"/>
          <p:nvPr/>
        </p:nvSpPr>
        <p:spPr>
          <a:xfrm>
            <a:off x="387350" y="941070"/>
            <a:ext cx="10053320" cy="2241550"/>
          </a:xfrm>
          <a:prstGeom prst="rect">
            <a:avLst/>
          </a:prstGeom>
        </p:spPr>
        <p:txBody>
          <a:bodyPr wrap="square" anchor="ctr" anchorCtr="0">
            <a:noAutofit/>
            <a:extLst>
              <a:ext uri="{4A0BC546-FE56-4ADE-93B0-CB8AF2F6F144}">
                <wpsdc:textFrameExt xmlns:wpsdc="http://www.wps.cn/officeDocument/2022/drawingmlCustomData" type="title"/>
              </a:ext>
            </a:extLst>
          </a:bodyPr>
          <a:lstStyle/>
          <a:p>
            <a:pPr algn="ctr"/>
            <a:r>
              <a:rPr lang="en-US" altLang="zh-CN" sz="8000" b="1" dirty="0">
                <a:solidFill>
                  <a:schemeClr val="bg1"/>
                </a:solidFill>
                <a:latin typeface="Arial" panose="020B0604020202020204" pitchFamily="34" charset="0"/>
                <a:ea typeface="微软雅黑" panose="020B0503020204020204" pitchFamily="34" charset="-122"/>
                <a:cs typeface="Arial" panose="020B0604020202020204" pitchFamily="34" charset="0"/>
              </a:rPr>
              <a:t>Minisymposia X:</a:t>
            </a:r>
            <a:endParaRPr lang="en-US" altLang="zh-CN" sz="8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ctr"/>
            <a:r>
              <a:rPr lang="en-US" altLang="zh-CN" sz="8000" b="1" dirty="0">
                <a:solidFill>
                  <a:schemeClr val="bg1"/>
                </a:solidFill>
                <a:latin typeface="Arial" panose="020B0604020202020204" pitchFamily="34" charset="0"/>
                <a:ea typeface="微软雅黑" panose="020B0503020204020204" pitchFamily="34" charset="-122"/>
                <a:cs typeface="Arial" panose="020B0604020202020204" pitchFamily="34" charset="0"/>
              </a:rPr>
              <a:t>Minisymposia Title</a:t>
            </a:r>
            <a:endParaRPr lang="en-US" altLang="zh-CN" sz="8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98" name="图片 97"/>
          <p:cNvPicPr>
            <a:picLocks noChangeAspect="1"/>
          </p:cNvPicPr>
          <p:nvPr>
            <p:custDataLst>
              <p:tags r:id="rId2"/>
            </p:custDataLst>
          </p:nvPr>
        </p:nvPicPr>
        <p:blipFill>
          <a:blip r:embed="rId3"/>
          <a:stretch>
            <a:fillRect/>
          </a:stretch>
        </p:blipFill>
        <p:spPr>
          <a:xfrm>
            <a:off x="11505565" y="-19685"/>
            <a:ext cx="20949920" cy="4455160"/>
          </a:xfrm>
          <a:prstGeom prst="rect">
            <a:avLst/>
          </a:prstGeom>
        </p:spPr>
      </p:pic>
      <p:sp>
        <p:nvSpPr>
          <p:cNvPr id="168" name="文本框 167"/>
          <p:cNvSpPr txBox="1"/>
          <p:nvPr/>
        </p:nvSpPr>
        <p:spPr>
          <a:xfrm>
            <a:off x="874395" y="9217025"/>
            <a:ext cx="6070600" cy="922020"/>
          </a:xfrm>
          <a:prstGeom prst="rect">
            <a:avLst/>
          </a:prstGeom>
          <a:noFill/>
        </p:spPr>
        <p:txBody>
          <a:bodyPr wrap="square" rtlCol="0">
            <a:spAutoFit/>
          </a:bodyPr>
          <a:p>
            <a:r>
              <a:rPr lang="en-US" altLang="zh-CN" sz="5400" b="1"/>
              <a:t>Introduction:</a:t>
            </a:r>
            <a:endParaRPr lang="en-US" altLang="zh-CN" sz="5400" b="1"/>
          </a:p>
        </p:txBody>
      </p:sp>
      <p:sp>
        <p:nvSpPr>
          <p:cNvPr id="169" name="文本框 168"/>
          <p:cNvSpPr txBox="1"/>
          <p:nvPr>
            <p:custDataLst>
              <p:tags r:id="rId4"/>
            </p:custDataLst>
          </p:nvPr>
        </p:nvSpPr>
        <p:spPr>
          <a:xfrm>
            <a:off x="720725" y="20933410"/>
            <a:ext cx="6070600" cy="922020"/>
          </a:xfrm>
          <a:prstGeom prst="rect">
            <a:avLst/>
          </a:prstGeom>
          <a:noFill/>
        </p:spPr>
        <p:txBody>
          <a:bodyPr wrap="square" rtlCol="0">
            <a:spAutoFit/>
          </a:bodyPr>
          <a:p>
            <a:r>
              <a:rPr lang="en-US" altLang="zh-CN" sz="5400" b="1"/>
              <a:t>Results:</a:t>
            </a:r>
            <a:endParaRPr lang="en-US" altLang="zh-CN" sz="5400" b="1"/>
          </a:p>
        </p:txBody>
      </p:sp>
      <p:cxnSp>
        <p:nvCxnSpPr>
          <p:cNvPr id="170" name="直接连接符 169"/>
          <p:cNvCxnSpPr/>
          <p:nvPr/>
        </p:nvCxnSpPr>
        <p:spPr>
          <a:xfrm>
            <a:off x="15274290" y="8696960"/>
            <a:ext cx="154305" cy="34477325"/>
          </a:xfrm>
          <a:prstGeom prst="line">
            <a:avLst/>
          </a:prstGeom>
          <a:ln w="6350" cap="flat" cmpd="sng" algn="ctr">
            <a:solidFill>
              <a:schemeClr val="tx1"/>
            </a:solidFill>
            <a:prstDash val="dash"/>
            <a:miter lim="800000"/>
          </a:ln>
        </p:spPr>
        <p:style>
          <a:lnRef idx="0">
            <a:schemeClr val="accent1"/>
          </a:lnRef>
          <a:fillRef idx="0">
            <a:srgbClr val="FFFFFF"/>
          </a:fillRef>
          <a:effectRef idx="0">
            <a:srgbClr val="FFFFFF"/>
          </a:effectRef>
          <a:fontRef idx="minor">
            <a:schemeClr val="tx1"/>
          </a:fontRef>
        </p:style>
      </p:cxnSp>
      <p:sp>
        <p:nvSpPr>
          <p:cNvPr id="171" name="文本框 170"/>
          <p:cNvSpPr txBox="1"/>
          <p:nvPr>
            <p:custDataLst>
              <p:tags r:id="rId5"/>
            </p:custDataLst>
          </p:nvPr>
        </p:nvSpPr>
        <p:spPr>
          <a:xfrm>
            <a:off x="16148685" y="20927060"/>
            <a:ext cx="6070600" cy="922020"/>
          </a:xfrm>
          <a:prstGeom prst="rect">
            <a:avLst/>
          </a:prstGeom>
          <a:noFill/>
        </p:spPr>
        <p:txBody>
          <a:bodyPr wrap="square" rtlCol="0">
            <a:spAutoFit/>
          </a:bodyPr>
          <a:p>
            <a:r>
              <a:rPr lang="en-US" altLang="zh-CN" sz="5400" b="1"/>
              <a:t>Methods:</a:t>
            </a:r>
            <a:endParaRPr lang="en-US" altLang="zh-CN" sz="5400" b="1"/>
          </a:p>
        </p:txBody>
      </p:sp>
      <p:sp>
        <p:nvSpPr>
          <p:cNvPr id="172" name="文本框 171"/>
          <p:cNvSpPr txBox="1"/>
          <p:nvPr/>
        </p:nvSpPr>
        <p:spPr>
          <a:xfrm>
            <a:off x="874395" y="10139045"/>
            <a:ext cx="13411200" cy="9921240"/>
          </a:xfrm>
          <a:prstGeom prst="rect">
            <a:avLst/>
          </a:prstGeom>
          <a:noFill/>
        </p:spPr>
        <p:txBody>
          <a:bodyPr wrap="square" rtlCol="0" anchor="t">
            <a:noAutofit/>
          </a:bodyPr>
          <a:p>
            <a:pPr algn="just"/>
            <a:r>
              <a:rPr lang="en-US" altLang="zh-CN" sz="3200" kern="100" dirty="0">
                <a:latin typeface="Arial" panose="020B0604020202020204" pitchFamily="34" charset="0"/>
                <a:ea typeface="宋体" panose="02010600030101010101" pitchFamily="2" charset="-122"/>
                <a:cs typeface="Arial" panose="020B0604020202020204" pitchFamily="34" charset="0"/>
                <a:sym typeface="+mn-ea"/>
              </a:rPr>
              <a:t>Single-Walled Carbon Nanotubes (SWCNTs), with their superior nanoscale properties, are supposed to be the ideal material for next-generation wiring. However, establishing chemical bonding between SWCNTs presents a formidable challenge. The interconnection process should be executed with precision, applying a heat source that induces a chemical reaction between SWCNTs without causing damage or introducing impurities. In this study, a high-energy laser beam was introduced to activate SWCNTs, causing them to chemical bonding with each other under the action of femtosecond pulse laser energy. Based on this technique, the electrical performance of the connected SWCNTs sensor was improved by nearly 63%. After 1000 repeated bending cycles, the response value of the sensor decreases only slightly, confirming its long-term reliability and durability. The uniqueness of femtosecond pulse lasers was utilized to overcome the limitations of traditional thermal and mechanical processes to achieve selectively effective interconnection of SWCNTs, providing a new possibility for the connection of SWCNTs in future integrated applications.</a:t>
            </a:r>
            <a:endParaRPr lang="en-US" altLang="zh-CN" sz="3200" kern="100" dirty="0">
              <a:latin typeface="Arial" panose="020B0604020202020204" pitchFamily="34" charset="0"/>
              <a:ea typeface="宋体" panose="02010600030101010101" pitchFamily="2" charset="-122"/>
              <a:cs typeface="Arial" panose="020B0604020202020204" pitchFamily="34" charset="0"/>
              <a:sym typeface="+mn-ea"/>
            </a:endParaRPr>
          </a:p>
          <a:p>
            <a:pPr algn="just"/>
            <a:r>
              <a:rPr lang="en-US" altLang="zh-CN" sz="3200" kern="100" dirty="0">
                <a:latin typeface="Arial" panose="020B0604020202020204" pitchFamily="34" charset="0"/>
                <a:ea typeface="宋体" panose="02010600030101010101" pitchFamily="2" charset="-122"/>
                <a:cs typeface="Arial" panose="020B0604020202020204" pitchFamily="34" charset="0"/>
                <a:sym typeface="+mn-ea"/>
              </a:rPr>
              <a:t>xxxxxxx.....</a:t>
            </a:r>
            <a:endParaRPr lang="en-US" altLang="zh-CN" sz="3200" kern="100" dirty="0">
              <a:latin typeface="Arial" panose="020B0604020202020204" pitchFamily="34" charset="0"/>
              <a:ea typeface="宋体" panose="02010600030101010101" pitchFamily="2" charset="-122"/>
              <a:cs typeface="Arial" panose="020B0604020202020204" pitchFamily="34" charset="0"/>
              <a:sym typeface="+mn-ea"/>
            </a:endParaRPr>
          </a:p>
          <a:p>
            <a:pPr algn="just"/>
            <a:endParaRPr lang="en-US" altLang="zh-CN" sz="3200" kern="100" dirty="0">
              <a:latin typeface="Arial" panose="020B0604020202020204" pitchFamily="34" charset="0"/>
              <a:ea typeface="宋体" panose="02010600030101010101" pitchFamily="2" charset="-122"/>
              <a:cs typeface="Arial" panose="020B0604020202020204" pitchFamily="34" charset="0"/>
              <a:sym typeface="+mn-ea"/>
            </a:endParaRPr>
          </a:p>
          <a:p>
            <a:pPr algn="just"/>
            <a:r>
              <a:rPr lang="en-US" altLang="zh-CN" sz="3200" kern="100" dirty="0">
                <a:latin typeface="Arial" panose="020B0604020202020204" pitchFamily="34" charset="0"/>
                <a:ea typeface="宋体" panose="02010600030101010101" pitchFamily="2" charset="-122"/>
                <a:cs typeface="Arial" panose="020B0604020202020204" pitchFamily="34" charset="0"/>
                <a:sym typeface="+mn-ea"/>
              </a:rPr>
              <a:t>(Front: 32, Arial/Times News Roman, black, regular)</a:t>
            </a:r>
            <a:endParaRPr lang="en-US" altLang="zh-CN" sz="3200" kern="100" dirty="0">
              <a:latin typeface="Arial" panose="020B0604020202020204" pitchFamily="34" charset="0"/>
              <a:ea typeface="宋体" panose="02010600030101010101" pitchFamily="2" charset="-122"/>
              <a:cs typeface="Arial" panose="020B0604020202020204" pitchFamily="34" charset="0"/>
              <a:sym typeface="+mn-ea"/>
            </a:endParaRPr>
          </a:p>
        </p:txBody>
      </p:sp>
      <p:sp>
        <p:nvSpPr>
          <p:cNvPr id="173" name="文本框 172"/>
          <p:cNvSpPr txBox="1"/>
          <p:nvPr>
            <p:custDataLst>
              <p:tags r:id="rId6"/>
            </p:custDataLst>
          </p:nvPr>
        </p:nvSpPr>
        <p:spPr>
          <a:xfrm>
            <a:off x="720725" y="22216110"/>
            <a:ext cx="13411200" cy="10226040"/>
          </a:xfrm>
          <a:prstGeom prst="rect">
            <a:avLst/>
          </a:prstGeom>
          <a:noFill/>
        </p:spPr>
        <p:txBody>
          <a:bodyPr wrap="square" rtlCol="0" anchor="t">
            <a:noAutofit/>
          </a:bodyPr>
          <a:p>
            <a:pPr algn="just"/>
            <a:r>
              <a:rPr lang="en-US" altLang="zh-CN" sz="3200" kern="100" dirty="0">
                <a:latin typeface="Arial" panose="020B0604020202020204" pitchFamily="34" charset="0"/>
                <a:ea typeface="宋体" panose="02010600030101010101" pitchFamily="2" charset="-122"/>
                <a:cs typeface="Arial" panose="020B0604020202020204" pitchFamily="34" charset="0"/>
                <a:sym typeface="+mn-ea"/>
              </a:rPr>
              <a:t>Single-Walled Carbon Nanotubes (SWCNTs), with their superior nanoscale properties, are supposed to be the ideal material for next-generation wiring. However, establishing chemical bonding between SWCNTs presents a formidable challenge. The interconnection process should be executed with precision, applying a heat source that induces a chemical reaction between SWCNTs without causing damage or introducing impurities. In this study, a high-energy laser beam was introduced to activate SWCNTs, causing them to chemical bonding with each other under the action of femtosecond pulse laser energy. Based on this technique, the electrical performance of the connected SWCNTs sensor was improved by nearly 63%. After 1000 repeated bending cycles, the response value of the sensor decreases only slightly, confirming its long-term reliability and durability. The uniqueness of femtosecond pulse lasers was utilized to overcome the limitations of traditional thermal and mechanical processes to achieve selectively effective interconnection of SWCNTs, providing a new possibility for the connection of SWCNTs in future integrated applications.</a:t>
            </a:r>
            <a:endParaRPr lang="en-US" altLang="zh-CN" sz="3200" kern="100" dirty="0">
              <a:latin typeface="Arial" panose="020B0604020202020204" pitchFamily="34" charset="0"/>
              <a:ea typeface="宋体" panose="02010600030101010101" pitchFamily="2" charset="-122"/>
              <a:cs typeface="Arial" panose="020B0604020202020204" pitchFamily="34" charset="0"/>
              <a:sym typeface="+mn-ea"/>
            </a:endParaRPr>
          </a:p>
          <a:p>
            <a:pPr algn="just"/>
            <a:r>
              <a:rPr lang="en-US" altLang="zh-CN" sz="3200" kern="100" dirty="0">
                <a:latin typeface="Arial" panose="020B0604020202020204" pitchFamily="34" charset="0"/>
                <a:ea typeface="宋体" panose="02010600030101010101" pitchFamily="2" charset="-122"/>
                <a:cs typeface="Arial" panose="020B0604020202020204" pitchFamily="34" charset="0"/>
                <a:sym typeface="+mn-ea"/>
              </a:rPr>
              <a:t>xxxxxxx.....</a:t>
            </a:r>
            <a:endParaRPr lang="en-US" altLang="zh-CN" sz="3200" kern="100" dirty="0">
              <a:latin typeface="Arial" panose="020B0604020202020204" pitchFamily="34" charset="0"/>
              <a:ea typeface="宋体" panose="02010600030101010101" pitchFamily="2" charset="-122"/>
              <a:cs typeface="Arial" panose="020B0604020202020204" pitchFamily="34" charset="0"/>
              <a:sym typeface="+mn-ea"/>
            </a:endParaRPr>
          </a:p>
          <a:p>
            <a:pPr algn="just"/>
            <a:endParaRPr lang="en-US" altLang="zh-CN" sz="3200" kern="100" dirty="0">
              <a:latin typeface="Arial" panose="020B0604020202020204" pitchFamily="34" charset="0"/>
              <a:ea typeface="宋体" panose="02010600030101010101" pitchFamily="2" charset="-122"/>
              <a:cs typeface="Arial" panose="020B0604020202020204" pitchFamily="34" charset="0"/>
              <a:sym typeface="+mn-ea"/>
            </a:endParaRPr>
          </a:p>
          <a:p>
            <a:pPr algn="just"/>
            <a:r>
              <a:rPr lang="en-US" altLang="zh-CN" sz="3200" kern="100" dirty="0">
                <a:latin typeface="Arial" panose="020B0604020202020204" pitchFamily="34" charset="0"/>
                <a:ea typeface="宋体" panose="02010600030101010101" pitchFamily="2" charset="-122"/>
                <a:cs typeface="Arial" panose="020B0604020202020204" pitchFamily="34" charset="0"/>
                <a:sym typeface="+mn-ea"/>
              </a:rPr>
              <a:t>(Front: 32, Arial/Times News Roman, black, regular)</a:t>
            </a:r>
            <a:endParaRPr lang="en-US" altLang="zh-CN" sz="3200" kern="100" dirty="0">
              <a:latin typeface="Arial" panose="020B0604020202020204" pitchFamily="34" charset="0"/>
              <a:ea typeface="宋体" panose="02010600030101010101" pitchFamily="2" charset="-122"/>
              <a:cs typeface="Arial" panose="020B0604020202020204" pitchFamily="34" charset="0"/>
              <a:sym typeface="+mn-ea"/>
            </a:endParaRPr>
          </a:p>
        </p:txBody>
      </p:sp>
      <p:sp>
        <p:nvSpPr>
          <p:cNvPr id="311" name="文本框 310"/>
          <p:cNvSpPr txBox="1"/>
          <p:nvPr/>
        </p:nvSpPr>
        <p:spPr>
          <a:xfrm>
            <a:off x="16164560" y="17118330"/>
            <a:ext cx="15081885" cy="3538220"/>
          </a:xfrm>
          <a:prstGeom prst="rect">
            <a:avLst/>
          </a:prstGeom>
          <a:noFill/>
        </p:spPr>
        <p:txBody>
          <a:bodyPr wrap="square" rtlCol="0">
            <a:spAutoFit/>
          </a:bodyPr>
          <a:p>
            <a:pPr algn="just"/>
            <a:r>
              <a:rPr lang="en-US" altLang="zh-CN" sz="2800" kern="100" dirty="0">
                <a:latin typeface="Arial" panose="020B0604020202020204" pitchFamily="34" charset="0"/>
                <a:ea typeface="宋体" panose="02010600030101010101" pitchFamily="2" charset="-122"/>
                <a:cs typeface="Arial" panose="020B0604020202020204" pitchFamily="34" charset="0"/>
                <a:sym typeface="+mn-ea"/>
              </a:rPr>
              <a:t>Figure example 1: MD simulation investigates the bonding mechanism of SWCNTs under femtosecond laser irradiation from the atomic scale. With the loading of laser, covalent bonds on </a:t>
            </a:r>
            <a:r>
              <a:rPr lang="en-US" altLang="zh-CN" sz="2800" i="1" kern="100" dirty="0">
                <a:latin typeface="Arial" panose="020B0604020202020204" pitchFamily="34" charset="0"/>
                <a:ea typeface="宋体" panose="02010600030101010101" pitchFamily="2" charset="-122"/>
                <a:cs typeface="Arial" panose="020B0604020202020204" pitchFamily="34" charset="0"/>
                <a:sym typeface="+mn-ea"/>
              </a:rPr>
              <a:t>sp</a:t>
            </a:r>
            <a:r>
              <a:rPr lang="en-US" altLang="zh-CN" sz="2800" i="1" kern="100" baseline="30000" dirty="0">
                <a:latin typeface="Arial" panose="020B0604020202020204" pitchFamily="34" charset="0"/>
                <a:ea typeface="宋体" panose="02010600030101010101" pitchFamily="2" charset="-122"/>
                <a:cs typeface="Arial" panose="020B0604020202020204" pitchFamily="34" charset="0"/>
                <a:sym typeface="+mn-ea"/>
              </a:rPr>
              <a:t>2</a:t>
            </a:r>
            <a:r>
              <a:rPr lang="en-US" altLang="zh-CN" sz="2800" kern="100" dirty="0">
                <a:latin typeface="Arial" panose="020B0604020202020204" pitchFamily="34" charset="0"/>
                <a:ea typeface="宋体" panose="02010600030101010101" pitchFamily="2" charset="-122"/>
                <a:cs typeface="Arial" panose="020B0604020202020204" pitchFamily="34" charset="0"/>
                <a:sym typeface="+mn-ea"/>
              </a:rPr>
              <a:t> hybridized carbon atoms on the walls break and recombine. The dangling bonds or </a:t>
            </a:r>
            <a:r>
              <a:rPr lang="en-US" altLang="zh-CN" sz="2800" i="1" kern="100" dirty="0">
                <a:latin typeface="Arial" panose="020B0604020202020204" pitchFamily="34" charset="0"/>
                <a:ea typeface="宋体" panose="02010600030101010101" pitchFamily="2" charset="-122"/>
                <a:cs typeface="Arial" panose="020B0604020202020204" pitchFamily="34" charset="0"/>
                <a:sym typeface="+mn-ea"/>
              </a:rPr>
              <a:t>sp</a:t>
            </a:r>
            <a:r>
              <a:rPr lang="en-US" altLang="zh-CN" sz="2800" i="1" kern="100" baseline="30000" dirty="0">
                <a:latin typeface="Arial" panose="020B0604020202020204" pitchFamily="34" charset="0"/>
                <a:ea typeface="宋体" panose="02010600030101010101" pitchFamily="2" charset="-122"/>
                <a:cs typeface="Arial" panose="020B0604020202020204" pitchFamily="34" charset="0"/>
                <a:sym typeface="+mn-ea"/>
              </a:rPr>
              <a:t>3</a:t>
            </a:r>
            <a:r>
              <a:rPr lang="en-US" altLang="zh-CN" sz="2800" kern="100" dirty="0">
                <a:latin typeface="Arial" panose="020B0604020202020204" pitchFamily="34" charset="0"/>
                <a:ea typeface="宋体" panose="02010600030101010101" pitchFamily="2" charset="-122"/>
                <a:cs typeface="Arial" panose="020B0604020202020204" pitchFamily="34" charset="0"/>
                <a:sym typeface="+mn-ea"/>
              </a:rPr>
              <a:t> bonds were used as the transition state to help form the preliminary connection between SWCNTs and finally formed a stable connecting junction. Moreover, the connection process was exothermic, which was more conductive for its interconnection.</a:t>
            </a:r>
            <a:endParaRPr lang="zh-CN" altLang="zh-CN" sz="2800" kern="100" dirty="0">
              <a:latin typeface="Arial" panose="020B0604020202020204" pitchFamily="34" charset="0"/>
              <a:ea typeface="宋体" panose="02010600030101010101" pitchFamily="2" charset="-122"/>
              <a:cs typeface="Arial" panose="020B0604020202020204" pitchFamily="34" charset="0"/>
            </a:endParaRPr>
          </a:p>
          <a:p>
            <a:pPr algn="just"/>
            <a:endParaRPr lang="en-US" altLang="zh-CN" sz="2800" kern="100" dirty="0">
              <a:latin typeface="Arial" panose="020B0604020202020204" pitchFamily="34" charset="0"/>
              <a:ea typeface="宋体" panose="02010600030101010101" pitchFamily="2" charset="-122"/>
              <a:cs typeface="Arial" panose="020B0604020202020204" pitchFamily="34" charset="0"/>
            </a:endParaRPr>
          </a:p>
          <a:p>
            <a:pPr algn="just"/>
            <a:r>
              <a:rPr lang="en-US" altLang="zh-CN" sz="2800" kern="100" dirty="0">
                <a:latin typeface="Arial" panose="020B0604020202020204" pitchFamily="34" charset="0"/>
                <a:ea typeface="宋体" panose="02010600030101010101" pitchFamily="2" charset="-122"/>
                <a:cs typeface="Arial" panose="020B0604020202020204" pitchFamily="34" charset="0"/>
                <a:sym typeface="+mn-ea"/>
              </a:rPr>
              <a:t>(Front: 28 or 32, Arial/Times News Roman, black, regular)</a:t>
            </a:r>
            <a:endParaRPr lang="en-US" altLang="zh-CN" sz="2800">
              <a:latin typeface="Arial" panose="020B0604020202020204" pitchFamily="34" charset="0"/>
              <a:cs typeface="Arial" panose="020B0604020202020204" pitchFamily="34" charset="0"/>
            </a:endParaRPr>
          </a:p>
        </p:txBody>
      </p:sp>
      <p:sp>
        <p:nvSpPr>
          <p:cNvPr id="312" name="文本框 311"/>
          <p:cNvSpPr txBox="1"/>
          <p:nvPr>
            <p:custDataLst>
              <p:tags r:id="rId7"/>
            </p:custDataLst>
          </p:nvPr>
        </p:nvSpPr>
        <p:spPr>
          <a:xfrm>
            <a:off x="16163925" y="22257385"/>
            <a:ext cx="15082520" cy="14975840"/>
          </a:xfrm>
          <a:prstGeom prst="rect">
            <a:avLst/>
          </a:prstGeom>
          <a:noFill/>
        </p:spPr>
        <p:txBody>
          <a:bodyPr wrap="square" rtlCol="0" anchor="t">
            <a:noAutofit/>
          </a:bodyPr>
          <a:p>
            <a:pPr algn="just"/>
            <a:r>
              <a:rPr lang="en-US" altLang="zh-CN" sz="3200" kern="100" dirty="0">
                <a:latin typeface="Arial" panose="020B0604020202020204" pitchFamily="34" charset="0"/>
                <a:ea typeface="宋体" panose="02010600030101010101" pitchFamily="2" charset="-122"/>
                <a:cs typeface="Arial" panose="020B0604020202020204" pitchFamily="34" charset="0"/>
                <a:sym typeface="+mn-ea"/>
              </a:rPr>
              <a:t>Single-Walled Carbon Nanotubes (SWCNTs), with their superior nanoscale properties, are supposed to be the ideal material for next-generation wiring. However, establishing chemical bonding between SWCNTs presents a formidable challenge. The interconnection process should be executed with precision, applying a heat source that induces a chemical reaction between SWCNTs without causing damage or introducing impurities. In this study, a high-energy laser beam was introduced to activate SWCNTs, causing them to chemical bonding with each other under the action of femtosecond pulse laser energy. Based on this technique, the electrical performance of the connected SWCNTs sensor was improved by nearly 63%. After 1000 repeated bending cycles, the response value of the sensor decreases only slightly, confirming its long-term reliability and durability. The uniqueness of femtosecond pulse lasers was utilized to overcome the limitations of traditional thermal and mechanical processes to achieve selectively effective interconnection of SWCNTs, providing a new possibility for the connection of SWCNTs in future integrated applications.</a:t>
            </a:r>
            <a:endParaRPr lang="en-US" altLang="zh-CN" sz="3200" kern="100" dirty="0">
              <a:latin typeface="Arial" panose="020B0604020202020204" pitchFamily="34" charset="0"/>
              <a:ea typeface="宋体" panose="02010600030101010101" pitchFamily="2" charset="-122"/>
              <a:cs typeface="Arial" panose="020B0604020202020204" pitchFamily="34" charset="0"/>
              <a:sym typeface="+mn-ea"/>
            </a:endParaRPr>
          </a:p>
          <a:p>
            <a:pPr algn="just"/>
            <a:r>
              <a:rPr lang="en-US" altLang="zh-CN" sz="3200" kern="100" dirty="0">
                <a:latin typeface="Arial" panose="020B0604020202020204" pitchFamily="34" charset="0"/>
                <a:ea typeface="宋体" panose="02010600030101010101" pitchFamily="2" charset="-122"/>
                <a:cs typeface="Arial" panose="020B0604020202020204" pitchFamily="34" charset="0"/>
                <a:sym typeface="+mn-ea"/>
              </a:rPr>
              <a:t>xxxxxxx.....</a:t>
            </a:r>
            <a:endParaRPr lang="en-US" altLang="zh-CN" sz="3200" kern="100" dirty="0">
              <a:latin typeface="Arial" panose="020B0604020202020204" pitchFamily="34" charset="0"/>
              <a:ea typeface="宋体" panose="02010600030101010101" pitchFamily="2" charset="-122"/>
              <a:cs typeface="Arial" panose="020B0604020202020204" pitchFamily="34" charset="0"/>
              <a:sym typeface="+mn-ea"/>
            </a:endParaRPr>
          </a:p>
          <a:p>
            <a:pPr algn="just"/>
            <a:endParaRPr lang="en-US" altLang="zh-CN" sz="3200" kern="100" dirty="0">
              <a:latin typeface="Arial" panose="020B0604020202020204" pitchFamily="34" charset="0"/>
              <a:ea typeface="宋体" panose="02010600030101010101" pitchFamily="2" charset="-122"/>
              <a:cs typeface="Arial" panose="020B0604020202020204" pitchFamily="34" charset="0"/>
              <a:sym typeface="+mn-ea"/>
            </a:endParaRPr>
          </a:p>
          <a:p>
            <a:pPr algn="just"/>
            <a:r>
              <a:rPr lang="en-US" altLang="zh-CN" sz="3200" kern="100" dirty="0">
                <a:latin typeface="Arial" panose="020B0604020202020204" pitchFamily="34" charset="0"/>
                <a:ea typeface="宋体" panose="02010600030101010101" pitchFamily="2" charset="-122"/>
                <a:cs typeface="Arial" panose="020B0604020202020204" pitchFamily="34" charset="0"/>
                <a:sym typeface="+mn-ea"/>
              </a:rPr>
              <a:t>(Front: 32, Arial/Times News Roman, black, regular)</a:t>
            </a:r>
            <a:endParaRPr lang="en-US" altLang="zh-CN" sz="3200" kern="100" dirty="0">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313" name="组合 312"/>
          <p:cNvGrpSpPr/>
          <p:nvPr/>
        </p:nvGrpSpPr>
        <p:grpSpPr>
          <a:xfrm>
            <a:off x="15478125" y="8485505"/>
            <a:ext cx="16461105" cy="8632825"/>
            <a:chOff x="1366294" y="-76875"/>
            <a:chExt cx="9339289" cy="6498030"/>
          </a:xfrm>
        </p:grpSpPr>
        <p:grpSp>
          <p:nvGrpSpPr>
            <p:cNvPr id="314" name="组合 313"/>
            <p:cNvGrpSpPr/>
            <p:nvPr/>
          </p:nvGrpSpPr>
          <p:grpSpPr>
            <a:xfrm>
              <a:off x="1366294" y="-76875"/>
              <a:ext cx="9339289" cy="6498030"/>
              <a:chOff x="1366294" y="-76875"/>
              <a:chExt cx="9339289" cy="6498030"/>
            </a:xfrm>
          </p:grpSpPr>
          <p:grpSp>
            <p:nvGrpSpPr>
              <p:cNvPr id="315" name="组合 314"/>
              <p:cNvGrpSpPr/>
              <p:nvPr/>
            </p:nvGrpSpPr>
            <p:grpSpPr>
              <a:xfrm>
                <a:off x="1451479" y="-76875"/>
                <a:ext cx="4738568" cy="6498030"/>
                <a:chOff x="1040581" y="340800"/>
                <a:chExt cx="3968478" cy="5441999"/>
              </a:xfrm>
            </p:grpSpPr>
            <p:graphicFrame>
              <p:nvGraphicFramePr>
                <p:cNvPr id="316" name="对象 315"/>
                <p:cNvGraphicFramePr>
                  <a:graphicFrameLocks noChangeAspect="1"/>
                </p:cNvGraphicFramePr>
                <p:nvPr>
                  <p:custDataLst>
                    <p:tags r:id="rId8"/>
                  </p:custDataLst>
                </p:nvPr>
              </p:nvGraphicFramePr>
              <p:xfrm>
                <a:off x="1040581" y="340800"/>
                <a:ext cx="3968478" cy="5441999"/>
              </p:xfrm>
              <a:graphic>
                <a:graphicData uri="http://schemas.openxmlformats.org/presentationml/2006/ole">
                  <mc:AlternateContent xmlns:mc="http://schemas.openxmlformats.org/markup-compatibility/2006">
                    <mc:Choice xmlns:v="urn:schemas-microsoft-com:vml" Requires="v">
                      <p:oleObj spid="_x0000_s317" name="Graph" r:id="rId9" imgW="3458210" imgH="4739640" progId="Origin95.Graph">
                        <p:embed/>
                      </p:oleObj>
                    </mc:Choice>
                    <mc:Fallback>
                      <p:oleObj name="Graph" r:id="rId9" imgW="3458210" imgH="4739640" progId="Origin95.Graph">
                        <p:embed/>
                        <p:pic>
                          <p:nvPicPr>
                            <p:cNvPr id="0" name="对象 130"/>
                            <p:cNvPicPr/>
                            <p:nvPr/>
                          </p:nvPicPr>
                          <p:blipFill>
                            <a:blip r:embed="rId10"/>
                            <a:stretch>
                              <a:fillRect/>
                            </a:stretch>
                          </p:blipFill>
                          <p:spPr>
                            <a:xfrm>
                              <a:off x="1040581" y="340800"/>
                              <a:ext cx="3968478" cy="5441999"/>
                            </a:xfrm>
                            <a:prstGeom prst="rect">
                              <a:avLst/>
                            </a:prstGeom>
                          </p:spPr>
                        </p:pic>
                      </p:oleObj>
                    </mc:Fallback>
                  </mc:AlternateContent>
                </a:graphicData>
              </a:graphic>
            </p:graphicFrame>
            <p:cxnSp>
              <p:nvCxnSpPr>
                <p:cNvPr id="318" name="直接箭头连接符 317"/>
                <p:cNvCxnSpPr>
                  <a:stCxn id="345" idx="0"/>
                </p:cNvCxnSpPr>
                <p:nvPr>
                  <p:custDataLst>
                    <p:tags r:id="rId11"/>
                  </p:custDataLst>
                </p:nvPr>
              </p:nvCxnSpPr>
              <p:spPr>
                <a:xfrm flipV="1">
                  <a:off x="3924278" y="913904"/>
                  <a:ext cx="161808" cy="446941"/>
                </a:xfrm>
                <a:prstGeom prst="straightConnector1">
                  <a:avLst/>
                </a:prstGeom>
                <a:ln w="25529">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pic>
            <p:nvPicPr>
              <p:cNvPr id="319" name="图片 318" descr="图片包含 背景图案&#10;&#10;描述已自动生成"/>
              <p:cNvPicPr>
                <a:picLocks noChangeAspect="1"/>
              </p:cNvPicPr>
              <p:nvPr>
                <p:custDataLst>
                  <p:tags r:id="rId12"/>
                </p:custDataLst>
              </p:nvPr>
            </p:nvPicPr>
            <p:blipFill rotWithShape="1">
              <a:blip r:embed="rId13">
                <a:extLst>
                  <a:ext uri="{28A0092B-C50C-407E-A947-70E740481C1C}">
                    <a14:useLocalDpi xmlns:a14="http://schemas.microsoft.com/office/drawing/2010/main" val="0"/>
                  </a:ext>
                </a:extLst>
              </a:blip>
              <a:srcRect l="63779"/>
              <a:stretch>
                <a:fillRect/>
              </a:stretch>
            </p:blipFill>
            <p:spPr>
              <a:xfrm rot="5400000">
                <a:off x="7616957" y="1038278"/>
                <a:ext cx="867134" cy="3585246"/>
              </a:xfrm>
              <a:prstGeom prst="rect">
                <a:avLst/>
              </a:prstGeom>
            </p:spPr>
          </p:pic>
          <p:pic>
            <p:nvPicPr>
              <p:cNvPr id="320" name="图片 319" descr="背景图案&#10;&#10;描述已自动生成"/>
              <p:cNvPicPr>
                <a:picLocks noChangeAspect="1"/>
              </p:cNvPicPr>
              <p:nvPr>
                <p:custDataLst>
                  <p:tags r:id="rId14"/>
                </p:custDataLst>
              </p:nvPr>
            </p:nvPicPr>
            <p:blipFill>
              <a:blip r:embed="rId15">
                <a:extLst>
                  <a:ext uri="{28A0092B-C50C-407E-A947-70E740481C1C}">
                    <a14:useLocalDpi xmlns:a14="http://schemas.microsoft.com/office/drawing/2010/main" val="0"/>
                  </a:ext>
                </a:extLst>
              </a:blip>
              <a:stretch>
                <a:fillRect/>
              </a:stretch>
            </p:blipFill>
            <p:spPr>
              <a:xfrm rot="16200000">
                <a:off x="7673915" y="-788759"/>
                <a:ext cx="679420" cy="3585254"/>
              </a:xfrm>
              <a:prstGeom prst="rect">
                <a:avLst/>
              </a:prstGeom>
            </p:spPr>
          </p:pic>
          <p:pic>
            <p:nvPicPr>
              <p:cNvPr id="321" name="图片 320" descr="图片包含 游戏机, 灯光&#10;&#10;描述已自动生成"/>
              <p:cNvPicPr>
                <a:picLocks noChangeAspect="1"/>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rot="5400000">
                <a:off x="7627372" y="68763"/>
                <a:ext cx="791727" cy="3585240"/>
              </a:xfrm>
              <a:prstGeom prst="rect">
                <a:avLst/>
              </a:prstGeom>
            </p:spPr>
          </p:pic>
          <p:pic>
            <p:nvPicPr>
              <p:cNvPr id="322" name="图片 321" descr="图片包含 游戏机, 项链&#10;&#10;描述已自动生成"/>
              <p:cNvPicPr>
                <a:picLocks noChangeAspect="1"/>
              </p:cNvPicPr>
              <p:nvPr>
                <p:custDataLst>
                  <p:tags r:id="rId18"/>
                </p:custDataLst>
              </p:nvPr>
            </p:nvPicPr>
            <p:blipFill>
              <a:blip r:embed="rId19" cstate="print">
                <a:extLst>
                  <a:ext uri="{28A0092B-C50C-407E-A947-70E740481C1C}">
                    <a14:useLocalDpi xmlns:a14="http://schemas.microsoft.com/office/drawing/2010/main" val="0"/>
                  </a:ext>
                </a:extLst>
              </a:blip>
              <a:stretch>
                <a:fillRect/>
              </a:stretch>
            </p:blipFill>
            <p:spPr>
              <a:xfrm rot="10800000">
                <a:off x="9906222" y="664160"/>
                <a:ext cx="318728" cy="679419"/>
              </a:xfrm>
              <a:prstGeom prst="rect">
                <a:avLst/>
              </a:prstGeom>
            </p:spPr>
          </p:pic>
          <p:pic>
            <p:nvPicPr>
              <p:cNvPr id="323" name="图片 322" descr="卡通人物&#10;&#10;低可信度描述已自动生成"/>
              <p:cNvPicPr>
                <a:picLocks noChangeAspect="1"/>
              </p:cNvPicPr>
              <p:nvPr>
                <p:custDataLst>
                  <p:tags r:id="rId20"/>
                </p:custDataLst>
              </p:nvPr>
            </p:nvPicPr>
            <p:blipFill>
              <a:blip r:embed="rId21" cstate="print">
                <a:extLst>
                  <a:ext uri="{28A0092B-C50C-407E-A947-70E740481C1C}">
                    <a14:useLocalDpi xmlns:a14="http://schemas.microsoft.com/office/drawing/2010/main" val="0"/>
                  </a:ext>
                </a:extLst>
              </a:blip>
              <a:stretch>
                <a:fillRect/>
              </a:stretch>
            </p:blipFill>
            <p:spPr>
              <a:xfrm rot="16200000">
                <a:off x="9731406" y="1696824"/>
                <a:ext cx="698666" cy="353472"/>
              </a:xfrm>
              <a:prstGeom prst="rect">
                <a:avLst/>
              </a:prstGeom>
            </p:spPr>
          </p:pic>
          <p:pic>
            <p:nvPicPr>
              <p:cNvPr id="324" name="图片 323" descr="卡通人物&#10;&#10;中度可信度描述已自动生成"/>
              <p:cNvPicPr>
                <a:picLocks noChangeAspect="1"/>
              </p:cNvPicPr>
              <p:nvPr>
                <p:custDataLst>
                  <p:tags r:id="rId22"/>
                </p:custDataLst>
              </p:nvPr>
            </p:nvPicPr>
            <p:blipFill>
              <a:blip r:embed="rId23" cstate="print">
                <a:extLst>
                  <a:ext uri="{28A0092B-C50C-407E-A947-70E740481C1C}">
                    <a14:useLocalDpi xmlns:a14="http://schemas.microsoft.com/office/drawing/2010/main" val="0"/>
                  </a:ext>
                </a:extLst>
              </a:blip>
              <a:stretch>
                <a:fillRect/>
              </a:stretch>
            </p:blipFill>
            <p:spPr>
              <a:xfrm rot="16200000">
                <a:off x="9683462" y="2650335"/>
                <a:ext cx="764249" cy="383774"/>
              </a:xfrm>
              <a:prstGeom prst="rect">
                <a:avLst/>
              </a:prstGeom>
            </p:spPr>
          </p:pic>
          <p:sp>
            <p:nvSpPr>
              <p:cNvPr id="325" name="矩形 324"/>
              <p:cNvSpPr/>
              <p:nvPr>
                <p:custDataLst>
                  <p:tags r:id="rId24"/>
                </p:custDataLst>
              </p:nvPr>
            </p:nvSpPr>
            <p:spPr>
              <a:xfrm>
                <a:off x="5844329" y="581438"/>
                <a:ext cx="4810056" cy="2863965"/>
              </a:xfrm>
              <a:prstGeom prst="rect">
                <a:avLst/>
              </a:prstGeom>
              <a:noFill/>
              <a:ln w="30479">
                <a:solidFill>
                  <a:schemeClr val="tx1"/>
                </a:solidFill>
              </a:ln>
              <a:scene3d>
                <a:camera prst="orthographicFront">
                  <a:rot lat="0" lon="0" rev="0"/>
                </a:camera>
                <a:lightRig rig="threePt"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326" name="矩形 325"/>
              <p:cNvSpPr/>
              <p:nvPr>
                <p:custDataLst>
                  <p:tags r:id="rId25"/>
                </p:custDataLst>
              </p:nvPr>
            </p:nvSpPr>
            <p:spPr>
              <a:xfrm>
                <a:off x="9784222" y="1237884"/>
                <a:ext cx="771574" cy="586950"/>
              </a:xfrm>
              <a:prstGeom prst="rect">
                <a:avLst/>
              </a:prstGeom>
              <a:scene3d>
                <a:camera prst="orthographicFront">
                  <a:rot lat="0" lon="0" rev="0"/>
                </a:camera>
                <a:lightRig rig="threePt" dir="t"/>
              </a:scene3d>
              <a:sp3d/>
            </p:spPr>
            <p:txBody>
              <a:bodyPr wrap="square">
                <a:spAutoFit/>
              </a:bodyPr>
              <a:p>
                <a:pPr algn="ctr"/>
                <a:r>
                  <a:rPr lang="en-US" altLang="zh-CN" sz="2240" dirty="0">
                    <a:latin typeface="Times New Roman" panose="02020603050405020304" pitchFamily="18" charset="0"/>
                    <a:cs typeface="Times New Roman" panose="02020603050405020304" pitchFamily="18" charset="0"/>
                  </a:rPr>
                  <a:t>0 pulse</a:t>
                </a:r>
                <a:endParaRPr lang="zh-CN" altLang="en-US" sz="2240" dirty="0">
                  <a:latin typeface="Times New Roman" panose="02020603050405020304" pitchFamily="18" charset="0"/>
                  <a:cs typeface="Times New Roman" panose="02020603050405020304" pitchFamily="18" charset="0"/>
                </a:endParaRPr>
              </a:p>
            </p:txBody>
          </p:sp>
          <p:sp>
            <p:nvSpPr>
              <p:cNvPr id="327" name="矩形 326"/>
              <p:cNvSpPr/>
              <p:nvPr>
                <p:custDataLst>
                  <p:tags r:id="rId26"/>
                </p:custDataLst>
              </p:nvPr>
            </p:nvSpPr>
            <p:spPr>
              <a:xfrm>
                <a:off x="9825932" y="2147894"/>
                <a:ext cx="771574" cy="586950"/>
              </a:xfrm>
              <a:prstGeom prst="rect">
                <a:avLst/>
              </a:prstGeom>
              <a:scene3d>
                <a:camera prst="orthographicFront">
                  <a:rot lat="0" lon="0" rev="0"/>
                </a:camera>
                <a:lightRig rig="threePt" dir="t"/>
              </a:scene3d>
              <a:sp3d/>
            </p:spPr>
            <p:txBody>
              <a:bodyPr wrap="square">
                <a:spAutoFit/>
              </a:bodyPr>
              <a:p>
                <a:pPr algn="ctr"/>
                <a:r>
                  <a:rPr lang="en-US" altLang="zh-CN" sz="2240" dirty="0">
                    <a:latin typeface="Times New Roman" panose="02020603050405020304" pitchFamily="18" charset="0"/>
                    <a:cs typeface="Times New Roman" panose="02020603050405020304" pitchFamily="18" charset="0"/>
                  </a:rPr>
                  <a:t>1 pulse</a:t>
                </a:r>
                <a:endParaRPr lang="zh-CN" altLang="en-US" sz="2240" dirty="0">
                  <a:latin typeface="Times New Roman" panose="02020603050405020304" pitchFamily="18" charset="0"/>
                  <a:cs typeface="Times New Roman" panose="02020603050405020304" pitchFamily="18" charset="0"/>
                </a:endParaRPr>
              </a:p>
            </p:txBody>
          </p:sp>
          <p:sp>
            <p:nvSpPr>
              <p:cNvPr id="328" name="矩形 327"/>
              <p:cNvSpPr/>
              <p:nvPr>
                <p:custDataLst>
                  <p:tags r:id="rId27"/>
                </p:custDataLst>
              </p:nvPr>
            </p:nvSpPr>
            <p:spPr>
              <a:xfrm>
                <a:off x="9744300" y="3161378"/>
                <a:ext cx="961283" cy="586950"/>
              </a:xfrm>
              <a:prstGeom prst="rect">
                <a:avLst/>
              </a:prstGeom>
              <a:scene3d>
                <a:camera prst="orthographicFront">
                  <a:rot lat="0" lon="0" rev="0"/>
                </a:camera>
                <a:lightRig rig="threePt" dir="t"/>
              </a:scene3d>
              <a:sp3d/>
            </p:spPr>
            <p:txBody>
              <a:bodyPr wrap="square">
                <a:spAutoFit/>
              </a:bodyPr>
              <a:p>
                <a:pPr algn="ctr"/>
                <a:r>
                  <a:rPr lang="en-US" altLang="zh-CN" sz="2240" dirty="0">
                    <a:latin typeface="Times New Roman" panose="02020603050405020304" pitchFamily="18" charset="0"/>
                    <a:cs typeface="Times New Roman" panose="02020603050405020304" pitchFamily="18" charset="0"/>
                  </a:rPr>
                  <a:t>40 pulses</a:t>
                </a:r>
                <a:endParaRPr lang="zh-CN" altLang="en-US" sz="2240" dirty="0">
                  <a:latin typeface="Times New Roman" panose="02020603050405020304" pitchFamily="18" charset="0"/>
                  <a:cs typeface="Times New Roman" panose="02020603050405020304" pitchFamily="18" charset="0"/>
                </a:endParaRPr>
              </a:p>
            </p:txBody>
          </p:sp>
          <p:sp>
            <p:nvSpPr>
              <p:cNvPr id="329" name="矩形 328"/>
              <p:cNvSpPr/>
              <p:nvPr>
                <p:custDataLst>
                  <p:tags r:id="rId28"/>
                </p:custDataLst>
              </p:nvPr>
            </p:nvSpPr>
            <p:spPr>
              <a:xfrm>
                <a:off x="1366294" y="542981"/>
                <a:ext cx="389308" cy="327889"/>
              </a:xfrm>
              <a:prstGeom prst="rect">
                <a:avLst/>
              </a:prstGeom>
              <a:scene3d>
                <a:camera prst="orthographicFront">
                  <a:rot lat="0" lon="0" rev="0"/>
                </a:camera>
                <a:lightRig rig="threePt" dir="t"/>
              </a:scene3d>
              <a:sp3d/>
            </p:spPr>
            <p:txBody>
              <a:bodyPr wrap="square">
                <a:spAutoFit/>
              </a:bodyPr>
              <a:p>
                <a:pPr algn="ctr"/>
                <a:r>
                  <a:rPr lang="en-US" altLang="zh-CN" sz="2240" dirty="0">
                    <a:latin typeface="Times New Roman" panose="02020603050405020304" pitchFamily="18" charset="0"/>
                    <a:cs typeface="Times New Roman" panose="02020603050405020304" pitchFamily="18" charset="0"/>
                  </a:rPr>
                  <a:t>(a)</a:t>
                </a:r>
                <a:endParaRPr lang="zh-CN" altLang="en-US" sz="2240" dirty="0">
                  <a:latin typeface="Times New Roman" panose="02020603050405020304" pitchFamily="18" charset="0"/>
                  <a:cs typeface="Times New Roman" panose="02020603050405020304" pitchFamily="18" charset="0"/>
                </a:endParaRPr>
              </a:p>
            </p:txBody>
          </p:sp>
          <p:grpSp>
            <p:nvGrpSpPr>
              <p:cNvPr id="330" name="组合 329"/>
              <p:cNvGrpSpPr/>
              <p:nvPr/>
            </p:nvGrpSpPr>
            <p:grpSpPr>
              <a:xfrm>
                <a:off x="8312422" y="3534632"/>
                <a:ext cx="2364707" cy="2539765"/>
                <a:chOff x="6131841" y="3413585"/>
                <a:chExt cx="2101012" cy="2256547"/>
              </a:xfrm>
            </p:grpSpPr>
            <p:pic>
              <p:nvPicPr>
                <p:cNvPr id="331" name="图片 330"/>
                <p:cNvPicPr>
                  <a:picLocks noChangeAspect="1"/>
                </p:cNvPicPr>
                <p:nvPr>
                  <p:custDataLst>
                    <p:tags r:id="rId29"/>
                  </p:custDataLst>
                </p:nvPr>
              </p:nvPicPr>
              <p:blipFill>
                <a:blip r:embed="rId30" cstate="print">
                  <a:extLst>
                    <a:ext uri="{28A0092B-C50C-407E-A947-70E740481C1C}">
                      <a14:useLocalDpi xmlns:a14="http://schemas.microsoft.com/office/drawing/2010/main" val="0"/>
                    </a:ext>
                  </a:extLst>
                </a:blip>
                <a:stretch>
                  <a:fillRect/>
                </a:stretch>
              </p:blipFill>
              <p:spPr>
                <a:xfrm>
                  <a:off x="6131841" y="3451705"/>
                  <a:ext cx="2101012" cy="2101013"/>
                </a:xfrm>
                <a:prstGeom prst="rect">
                  <a:avLst/>
                </a:prstGeom>
              </p:spPr>
            </p:pic>
            <p:sp>
              <p:nvSpPr>
                <p:cNvPr id="332" name="矩形 331"/>
                <p:cNvSpPr/>
                <p:nvPr>
                  <p:custDataLst>
                    <p:tags r:id="rId31"/>
                  </p:custDataLst>
                </p:nvPr>
              </p:nvSpPr>
              <p:spPr>
                <a:xfrm>
                  <a:off x="7392194" y="5148635"/>
                  <a:ext cx="621557" cy="521497"/>
                </a:xfrm>
                <a:prstGeom prst="rect">
                  <a:avLst/>
                </a:prstGeom>
                <a:scene3d>
                  <a:camera prst="orthographicFront">
                    <a:rot lat="0" lon="0" rev="0"/>
                  </a:camera>
                  <a:lightRig rig="threePt" dir="t"/>
                </a:scene3d>
                <a:sp3d/>
              </p:spPr>
              <p:txBody>
                <a:bodyPr wrap="square">
                  <a:spAutoFit/>
                </a:bodyPr>
                <a:p>
                  <a:pPr algn="ctr"/>
                  <a:r>
                    <a:rPr lang="en-US" altLang="zh-CN" sz="2240" dirty="0">
                      <a:latin typeface="Times New Roman" panose="02020603050405020304" pitchFamily="18" charset="0"/>
                      <a:cs typeface="Times New Roman" panose="02020603050405020304" pitchFamily="18" charset="0"/>
                    </a:rPr>
                    <a:t>10 nm</a:t>
                  </a:r>
                  <a:endParaRPr lang="zh-CN" altLang="en-US" sz="2240" dirty="0">
                    <a:latin typeface="Times New Roman" panose="02020603050405020304" pitchFamily="18" charset="0"/>
                    <a:cs typeface="Times New Roman" panose="02020603050405020304" pitchFamily="18" charset="0"/>
                  </a:endParaRPr>
                </a:p>
              </p:txBody>
            </p:sp>
            <p:sp>
              <p:nvSpPr>
                <p:cNvPr id="333" name="矩形 332"/>
                <p:cNvSpPr/>
                <p:nvPr>
                  <p:custDataLst>
                    <p:tags r:id="rId32"/>
                  </p:custDataLst>
                </p:nvPr>
              </p:nvSpPr>
              <p:spPr>
                <a:xfrm>
                  <a:off x="6136645" y="3413585"/>
                  <a:ext cx="356440" cy="263368"/>
                </a:xfrm>
                <a:prstGeom prst="rect">
                  <a:avLst/>
                </a:prstGeom>
                <a:scene3d>
                  <a:camera prst="orthographicFront">
                    <a:rot lat="0" lon="0" rev="0"/>
                  </a:camera>
                  <a:lightRig rig="threePt" dir="t"/>
                </a:scene3d>
                <a:sp3d/>
              </p:spPr>
              <p:txBody>
                <a:bodyPr wrap="square">
                  <a:spAutoFit/>
                </a:bodyPr>
                <a:p>
                  <a:pPr algn="ctr"/>
                  <a:r>
                    <a:rPr lang="en-US" altLang="zh-CN" sz="2240" dirty="0">
                      <a:latin typeface="Times New Roman" panose="02020603050405020304" pitchFamily="18" charset="0"/>
                      <a:cs typeface="Times New Roman" panose="02020603050405020304" pitchFamily="18" charset="0"/>
                    </a:rPr>
                    <a:t>(d)</a:t>
                  </a:r>
                  <a:endParaRPr lang="zh-CN" altLang="en-US" sz="2240" dirty="0">
                    <a:latin typeface="Times New Roman" panose="02020603050405020304" pitchFamily="18" charset="0"/>
                    <a:cs typeface="Times New Roman" panose="02020603050405020304" pitchFamily="18" charset="0"/>
                  </a:endParaRPr>
                </a:p>
              </p:txBody>
            </p:sp>
            <p:sp>
              <p:nvSpPr>
                <p:cNvPr id="334" name="矩形 333"/>
                <p:cNvSpPr/>
                <p:nvPr>
                  <p:custDataLst>
                    <p:tags r:id="rId33"/>
                  </p:custDataLst>
                </p:nvPr>
              </p:nvSpPr>
              <p:spPr>
                <a:xfrm rot="19125653">
                  <a:off x="7366226" y="4112017"/>
                  <a:ext cx="436773" cy="892615"/>
                </a:xfrm>
                <a:prstGeom prst="rect">
                  <a:avLst/>
                </a:prstGeom>
                <a:noFill/>
                <a:ln w="19154">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35" name="组合 334"/>
              <p:cNvGrpSpPr/>
              <p:nvPr/>
            </p:nvGrpSpPr>
            <p:grpSpPr>
              <a:xfrm>
                <a:off x="5824401" y="3530205"/>
                <a:ext cx="2364708" cy="2544189"/>
                <a:chOff x="6095684" y="1174658"/>
                <a:chExt cx="2101013" cy="2260478"/>
              </a:xfrm>
            </p:grpSpPr>
            <p:pic>
              <p:nvPicPr>
                <p:cNvPr id="336" name="图片 335"/>
                <p:cNvPicPr>
                  <a:picLocks noChangeAspect="1"/>
                </p:cNvPicPr>
                <p:nvPr>
                  <p:custDataLst>
                    <p:tags r:id="rId34"/>
                  </p:custDataLst>
                </p:nvPr>
              </p:nvPicPr>
              <p:blipFill>
                <a:blip r:embed="rId35" cstate="print">
                  <a:extLst>
                    <a:ext uri="{28A0092B-C50C-407E-A947-70E740481C1C}">
                      <a14:useLocalDpi xmlns:a14="http://schemas.microsoft.com/office/drawing/2010/main" val="0"/>
                    </a:ext>
                  </a:extLst>
                </a:blip>
                <a:stretch>
                  <a:fillRect/>
                </a:stretch>
              </p:blipFill>
              <p:spPr>
                <a:xfrm>
                  <a:off x="6095684" y="1208304"/>
                  <a:ext cx="2101013" cy="2101013"/>
                </a:xfrm>
                <a:prstGeom prst="rect">
                  <a:avLst/>
                </a:prstGeom>
              </p:spPr>
            </p:pic>
            <p:sp>
              <p:nvSpPr>
                <p:cNvPr id="337" name="矩形 336"/>
                <p:cNvSpPr/>
                <p:nvPr>
                  <p:custDataLst>
                    <p:tags r:id="rId36"/>
                  </p:custDataLst>
                </p:nvPr>
              </p:nvSpPr>
              <p:spPr>
                <a:xfrm>
                  <a:off x="7355958" y="2913639"/>
                  <a:ext cx="621557" cy="521497"/>
                </a:xfrm>
                <a:prstGeom prst="rect">
                  <a:avLst/>
                </a:prstGeom>
                <a:scene3d>
                  <a:camera prst="orthographicFront">
                    <a:rot lat="0" lon="0" rev="0"/>
                  </a:camera>
                  <a:lightRig rig="threePt" dir="t"/>
                </a:scene3d>
                <a:sp3d/>
              </p:spPr>
              <p:txBody>
                <a:bodyPr wrap="square">
                  <a:spAutoFit/>
                </a:bodyPr>
                <a:p>
                  <a:pPr algn="ctr"/>
                  <a:r>
                    <a:rPr lang="en-US" altLang="zh-CN" sz="2240" dirty="0">
                      <a:latin typeface="Times New Roman" panose="02020603050405020304" pitchFamily="18" charset="0"/>
                      <a:cs typeface="Times New Roman" panose="02020603050405020304" pitchFamily="18" charset="0"/>
                    </a:rPr>
                    <a:t>10 nm</a:t>
                  </a:r>
                  <a:endParaRPr lang="zh-CN" altLang="en-US" sz="2240" dirty="0">
                    <a:latin typeface="Times New Roman" panose="02020603050405020304" pitchFamily="18" charset="0"/>
                    <a:cs typeface="Times New Roman" panose="02020603050405020304" pitchFamily="18" charset="0"/>
                  </a:endParaRPr>
                </a:p>
              </p:txBody>
            </p:sp>
            <p:sp>
              <p:nvSpPr>
                <p:cNvPr id="338" name="矩形 337"/>
                <p:cNvSpPr/>
                <p:nvPr>
                  <p:custDataLst>
                    <p:tags r:id="rId37"/>
                  </p:custDataLst>
                </p:nvPr>
              </p:nvSpPr>
              <p:spPr>
                <a:xfrm>
                  <a:off x="6101071" y="1174658"/>
                  <a:ext cx="345895" cy="263412"/>
                </a:xfrm>
                <a:prstGeom prst="rect">
                  <a:avLst/>
                </a:prstGeom>
                <a:scene3d>
                  <a:camera prst="orthographicFront">
                    <a:rot lat="0" lon="0" rev="0"/>
                  </a:camera>
                  <a:lightRig rig="threePt" dir="t"/>
                </a:scene3d>
                <a:sp3d/>
              </p:spPr>
              <p:txBody>
                <a:bodyPr wrap="square">
                  <a:spAutoFit/>
                </a:bodyPr>
                <a:p>
                  <a:pPr algn="ctr"/>
                  <a:r>
                    <a:rPr lang="en-US" altLang="zh-CN" sz="2240" dirty="0">
                      <a:latin typeface="Times New Roman" panose="02020603050405020304" pitchFamily="18" charset="0"/>
                      <a:cs typeface="Times New Roman" panose="02020603050405020304" pitchFamily="18" charset="0"/>
                    </a:rPr>
                    <a:t>(c)</a:t>
                  </a:r>
                  <a:endParaRPr lang="zh-CN" altLang="en-US" sz="2240" dirty="0">
                    <a:latin typeface="Times New Roman" panose="02020603050405020304" pitchFamily="18" charset="0"/>
                    <a:cs typeface="Times New Roman" panose="02020603050405020304" pitchFamily="18" charset="0"/>
                  </a:endParaRPr>
                </a:p>
              </p:txBody>
            </p:sp>
            <p:sp>
              <p:nvSpPr>
                <p:cNvPr id="339" name="矩形 338"/>
                <p:cNvSpPr/>
                <p:nvPr>
                  <p:custDataLst>
                    <p:tags r:id="rId38"/>
                  </p:custDataLst>
                </p:nvPr>
              </p:nvSpPr>
              <p:spPr>
                <a:xfrm rot="18800579">
                  <a:off x="7331061" y="1870052"/>
                  <a:ext cx="436773" cy="1038144"/>
                </a:xfrm>
                <a:prstGeom prst="rect">
                  <a:avLst/>
                </a:prstGeom>
                <a:noFill/>
                <a:ln w="19154">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40" name="矩形 339"/>
              <p:cNvSpPr/>
              <p:nvPr>
                <p:custDataLst>
                  <p:tags r:id="rId39"/>
                </p:custDataLst>
              </p:nvPr>
            </p:nvSpPr>
            <p:spPr>
              <a:xfrm>
                <a:off x="5834499" y="618389"/>
                <a:ext cx="401177" cy="327889"/>
              </a:xfrm>
              <a:prstGeom prst="rect">
                <a:avLst/>
              </a:prstGeom>
              <a:scene3d>
                <a:camera prst="orthographicFront">
                  <a:rot lat="0" lon="0" rev="0"/>
                </a:camera>
                <a:lightRig rig="threePt" dir="t"/>
              </a:scene3d>
              <a:sp3d/>
            </p:spPr>
            <p:txBody>
              <a:bodyPr wrap="square">
                <a:spAutoFit/>
              </a:bodyPr>
              <a:p>
                <a:pPr algn="ctr"/>
                <a:r>
                  <a:rPr lang="en-US" altLang="zh-CN" sz="2240" dirty="0">
                    <a:latin typeface="Times New Roman" panose="02020603050405020304" pitchFamily="18" charset="0"/>
                    <a:cs typeface="Times New Roman" panose="02020603050405020304" pitchFamily="18" charset="0"/>
                  </a:rPr>
                  <a:t>(b)</a:t>
                </a:r>
                <a:endParaRPr lang="zh-CN" altLang="en-US" sz="2240" dirty="0">
                  <a:latin typeface="Times New Roman" panose="02020603050405020304" pitchFamily="18" charset="0"/>
                  <a:cs typeface="Times New Roman" panose="02020603050405020304" pitchFamily="18" charset="0"/>
                </a:endParaRPr>
              </a:p>
            </p:txBody>
          </p:sp>
        </p:grpSp>
        <p:pic>
          <p:nvPicPr>
            <p:cNvPr id="341" name="图片 340" descr="背景图案&#10;&#10;中度可信度描述已自动生成"/>
            <p:cNvPicPr>
              <a:picLocks noChangeAspect="1"/>
            </p:cNvPicPr>
            <p:nvPr>
              <p:custDataLst>
                <p:tags r:id="rId40"/>
              </p:custDataLst>
            </p:nvPr>
          </p:nvPicPr>
          <p:blipFill>
            <a:blip r:embed="rId41">
              <a:extLst>
                <a:ext uri="{28A0092B-C50C-407E-A947-70E740481C1C}">
                  <a14:useLocalDpi xmlns:a14="http://schemas.microsoft.com/office/drawing/2010/main" val="0"/>
                </a:ext>
              </a:extLst>
            </a:blip>
            <a:stretch>
              <a:fillRect/>
            </a:stretch>
          </p:blipFill>
          <p:spPr>
            <a:xfrm rot="5400000">
              <a:off x="3857515" y="1869142"/>
              <a:ext cx="500376" cy="2068858"/>
            </a:xfrm>
            <a:prstGeom prst="rect">
              <a:avLst/>
            </a:prstGeom>
            <a:ln w="25529">
              <a:solidFill>
                <a:schemeClr val="accent6"/>
              </a:solidFill>
            </a:ln>
          </p:spPr>
        </p:pic>
        <p:cxnSp>
          <p:nvCxnSpPr>
            <p:cNvPr id="342" name="直接箭头连接符 341"/>
            <p:cNvCxnSpPr/>
            <p:nvPr>
              <p:custDataLst>
                <p:tags r:id="rId42"/>
              </p:custDataLst>
            </p:nvPr>
          </p:nvCxnSpPr>
          <p:spPr>
            <a:xfrm>
              <a:off x="4107703" y="3172140"/>
              <a:ext cx="540497" cy="424760"/>
            </a:xfrm>
            <a:prstGeom prst="straightConnector1">
              <a:avLst/>
            </a:prstGeom>
            <a:ln w="25529">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343" name="图片 342" descr="图片包含 游戏机, 灯光&#10;&#10;描述已自动生成"/>
            <p:cNvPicPr>
              <a:picLocks noChangeAspect="1"/>
            </p:cNvPicPr>
            <p:nvPr>
              <p:custDataLst>
                <p:tags r:id="rId43"/>
              </p:custDataLst>
            </p:nvPr>
          </p:nvPicPr>
          <p:blipFill>
            <a:blip r:embed="rId44">
              <a:extLst>
                <a:ext uri="{28A0092B-C50C-407E-A947-70E740481C1C}">
                  <a14:useLocalDpi xmlns:a14="http://schemas.microsoft.com/office/drawing/2010/main" val="0"/>
                </a:ext>
              </a:extLst>
            </a:blip>
            <a:stretch>
              <a:fillRect/>
            </a:stretch>
          </p:blipFill>
          <p:spPr>
            <a:xfrm rot="5400000">
              <a:off x="3692491" y="4265383"/>
              <a:ext cx="490458" cy="2194850"/>
            </a:xfrm>
            <a:prstGeom prst="rect">
              <a:avLst/>
            </a:prstGeom>
            <a:ln w="27083">
              <a:solidFill>
                <a:schemeClr val="accent6"/>
              </a:solidFill>
            </a:ln>
          </p:spPr>
        </p:pic>
        <p:cxnSp>
          <p:nvCxnSpPr>
            <p:cNvPr id="344" name="直接箭头连接符 343"/>
            <p:cNvCxnSpPr>
              <a:stCxn id="343" idx="1"/>
            </p:cNvCxnSpPr>
            <p:nvPr>
              <p:custDataLst>
                <p:tags r:id="rId45"/>
              </p:custDataLst>
            </p:nvPr>
          </p:nvCxnSpPr>
          <p:spPr>
            <a:xfrm flipH="1" flipV="1">
              <a:off x="3073274" y="4533900"/>
              <a:ext cx="864446" cy="583679"/>
            </a:xfrm>
            <a:prstGeom prst="straightConnector1">
              <a:avLst/>
            </a:prstGeom>
            <a:ln w="25529">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345" name="图片 344" descr="图片包含 游戏机, 灯光&#10;&#10;描述已自动生成"/>
            <p:cNvPicPr>
              <a:picLocks noChangeAspect="1"/>
            </p:cNvPicPr>
            <p:nvPr>
              <p:custDataLst>
                <p:tags r:id="rId46"/>
              </p:custDataLst>
            </p:nvPr>
          </p:nvPicPr>
          <p:blipFill>
            <a:blip r:embed="rId47">
              <a:extLst>
                <a:ext uri="{28A0092B-C50C-407E-A947-70E740481C1C}">
                  <a14:useLocalDpi xmlns:a14="http://schemas.microsoft.com/office/drawing/2010/main" val="0"/>
                </a:ext>
              </a:extLst>
            </a:blip>
            <a:stretch>
              <a:fillRect/>
            </a:stretch>
          </p:blipFill>
          <p:spPr>
            <a:xfrm rot="5400000">
              <a:off x="3809993" y="263895"/>
              <a:ext cx="415104" cy="1754433"/>
            </a:xfrm>
            <a:prstGeom prst="rect">
              <a:avLst/>
            </a:prstGeom>
            <a:ln w="31394">
              <a:solidFill>
                <a:schemeClr val="accent6"/>
              </a:solidFill>
            </a:ln>
          </p:spPr>
        </p:pic>
      </p:grpSp>
      <p:grpSp>
        <p:nvGrpSpPr>
          <p:cNvPr id="346" name="组合 345"/>
          <p:cNvGrpSpPr/>
          <p:nvPr/>
        </p:nvGrpSpPr>
        <p:grpSpPr>
          <a:xfrm>
            <a:off x="16651966" y="31442695"/>
            <a:ext cx="5448595" cy="4602296"/>
            <a:chOff x="3083798" y="22333964"/>
            <a:chExt cx="5448595" cy="4602296"/>
          </a:xfrm>
        </p:grpSpPr>
        <p:grpSp>
          <p:nvGrpSpPr>
            <p:cNvPr id="347" name="组合 346"/>
            <p:cNvGrpSpPr/>
            <p:nvPr/>
          </p:nvGrpSpPr>
          <p:grpSpPr>
            <a:xfrm>
              <a:off x="3083798" y="22397494"/>
              <a:ext cx="5448595" cy="4471908"/>
              <a:chOff x="2494432" y="789827"/>
              <a:chExt cx="6703292" cy="5526385"/>
            </a:xfrm>
          </p:grpSpPr>
          <p:grpSp>
            <p:nvGrpSpPr>
              <p:cNvPr id="348" name="组合 347"/>
              <p:cNvGrpSpPr/>
              <p:nvPr/>
            </p:nvGrpSpPr>
            <p:grpSpPr>
              <a:xfrm>
                <a:off x="2494432" y="789827"/>
                <a:ext cx="6703292" cy="5526385"/>
                <a:chOff x="1376832" y="920455"/>
                <a:chExt cx="6703292" cy="5526385"/>
              </a:xfrm>
            </p:grpSpPr>
            <p:grpSp>
              <p:nvGrpSpPr>
                <p:cNvPr id="349" name="组合 348"/>
                <p:cNvGrpSpPr/>
                <p:nvPr/>
              </p:nvGrpSpPr>
              <p:grpSpPr>
                <a:xfrm rot="5400000">
                  <a:off x="5236293" y="2827838"/>
                  <a:ext cx="3022765" cy="154894"/>
                  <a:chOff x="2501962" y="3227704"/>
                  <a:chExt cx="1012711" cy="154694"/>
                </a:xfrm>
              </p:grpSpPr>
              <p:cxnSp>
                <p:nvCxnSpPr>
                  <p:cNvPr id="350" name="直接连接符 349"/>
                  <p:cNvCxnSpPr/>
                  <p:nvPr>
                    <p:custDataLst>
                      <p:tags r:id="rId48"/>
                    </p:custDataLst>
                  </p:nvPr>
                </p:nvCxnSpPr>
                <p:spPr>
                  <a:xfrm rot="16200000">
                    <a:off x="3008318" y="2721348"/>
                    <a:ext cx="0" cy="1012711"/>
                  </a:xfrm>
                  <a:prstGeom prst="line">
                    <a:avLst/>
                  </a:prstGeom>
                  <a:ln w="25977">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1" name="直接连接符 350"/>
                  <p:cNvCxnSpPr/>
                  <p:nvPr>
                    <p:custDataLst>
                      <p:tags r:id="rId49"/>
                    </p:custDataLst>
                  </p:nvPr>
                </p:nvCxnSpPr>
                <p:spPr>
                  <a:xfrm rot="16200000" flipH="1">
                    <a:off x="3005308" y="2877426"/>
                    <a:ext cx="12477" cy="997467"/>
                  </a:xfrm>
                  <a:prstGeom prst="line">
                    <a:avLst/>
                  </a:prstGeom>
                  <a:ln w="25977">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2" name="组合 351"/>
                <p:cNvGrpSpPr/>
                <p:nvPr/>
              </p:nvGrpSpPr>
              <p:grpSpPr>
                <a:xfrm>
                  <a:off x="2275172" y="4487545"/>
                  <a:ext cx="1743887" cy="1716908"/>
                  <a:chOff x="269377" y="1240972"/>
                  <a:chExt cx="4514850" cy="4772025"/>
                </a:xfrm>
              </p:grpSpPr>
              <p:pic>
                <p:nvPicPr>
                  <p:cNvPr id="353" name="Picture 4" descr="卡通笔记本电脑矢量图__图片素材_其他_矢量图库_昵图网nipic.com"/>
                  <p:cNvPicPr>
                    <a:picLocks noChangeAspect="1" noChangeArrowheads="1"/>
                  </p:cNvPicPr>
                  <p:nvPr>
                    <p:custDataLst>
                      <p:tags r:id="rId50"/>
                    </p:custDataLst>
                  </p:nvPr>
                </p:nvPicPr>
                <p:blipFill>
                  <a:blip r:embed="rId51" cstate="print">
                    <a:extLst>
                      <a:ext uri="{28A0092B-C50C-407E-A947-70E740481C1C}">
                        <a14:useLocalDpi xmlns:a14="http://schemas.microsoft.com/office/drawing/2010/main" val="0"/>
                      </a:ext>
                    </a:extLst>
                  </a:blip>
                  <a:srcRect/>
                  <a:stretch>
                    <a:fillRect/>
                  </a:stretch>
                </p:blipFill>
                <p:spPr bwMode="auto">
                  <a:xfrm>
                    <a:off x="269377" y="1240972"/>
                    <a:ext cx="4514850" cy="4772025"/>
                  </a:xfrm>
                  <a:prstGeom prst="rect">
                    <a:avLst/>
                  </a:prstGeom>
                  <a:noFill/>
                  <a:extLst>
                    <a:ext uri="{909E8E84-426E-40DD-AFC4-6F175D3DCCD1}">
                      <a14:hiddenFill xmlns:a14="http://schemas.microsoft.com/office/drawing/2010/main">
                        <a:solidFill>
                          <a:srgbClr val="FFFFFF"/>
                        </a:solidFill>
                      </a14:hiddenFill>
                    </a:ext>
                  </a:extLst>
                </p:spPr>
              </p:pic>
              <p:sp>
                <p:nvSpPr>
                  <p:cNvPr id="354" name="矩形 353"/>
                  <p:cNvSpPr/>
                  <p:nvPr>
                    <p:custDataLst>
                      <p:tags r:id="rId52"/>
                    </p:custDataLst>
                  </p:nvPr>
                </p:nvSpPr>
                <p:spPr>
                  <a:xfrm>
                    <a:off x="1915885" y="1663719"/>
                    <a:ext cx="2278743" cy="1950338"/>
                  </a:xfrm>
                  <a:prstGeom prst="rect">
                    <a:avLst/>
                  </a:prstGeom>
                  <a:solidFill>
                    <a:srgbClr val="B9E3F9"/>
                  </a:solidFill>
                  <a:ln w="4895">
                    <a:solidFill>
                      <a:srgbClr val="B9E3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grpSp>
            <p:grpSp>
              <p:nvGrpSpPr>
                <p:cNvPr id="355" name="组合 354"/>
                <p:cNvGrpSpPr/>
                <p:nvPr/>
              </p:nvGrpSpPr>
              <p:grpSpPr>
                <a:xfrm>
                  <a:off x="1586370" y="2654599"/>
                  <a:ext cx="1009275" cy="1338512"/>
                  <a:chOff x="1851567" y="4848225"/>
                  <a:chExt cx="758283" cy="1005644"/>
                </a:xfrm>
              </p:grpSpPr>
              <p:sp>
                <p:nvSpPr>
                  <p:cNvPr id="356" name="立方体 355"/>
                  <p:cNvSpPr/>
                  <p:nvPr>
                    <p:custDataLst>
                      <p:tags r:id="rId53"/>
                    </p:custDataLst>
                  </p:nvPr>
                </p:nvSpPr>
                <p:spPr>
                  <a:xfrm>
                    <a:off x="1851567" y="4848225"/>
                    <a:ext cx="758283" cy="1005644"/>
                  </a:xfrm>
                  <a:prstGeom prst="cube">
                    <a:avLst/>
                  </a:prstGeom>
                  <a:solidFill>
                    <a:schemeClr val="accent3">
                      <a:lumMod val="60000"/>
                      <a:lumOff val="40000"/>
                    </a:schemeClr>
                  </a:solidFill>
                  <a:ln w="1536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357" name="矩形 356"/>
                  <p:cNvSpPr/>
                  <p:nvPr>
                    <p:custDataLst>
                      <p:tags r:id="rId54"/>
                    </p:custDataLst>
                  </p:nvPr>
                </p:nvSpPr>
                <p:spPr>
                  <a:xfrm>
                    <a:off x="1880075" y="5219700"/>
                    <a:ext cx="488999" cy="291930"/>
                  </a:xfrm>
                  <a:prstGeom prst="rect">
                    <a:avLst/>
                  </a:prstGeom>
                  <a:solidFill>
                    <a:schemeClr val="bg1"/>
                  </a:solidFill>
                  <a:ln w="1536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358" name="椭圆 357"/>
                  <p:cNvSpPr/>
                  <p:nvPr>
                    <p:custDataLst>
                      <p:tags r:id="rId55"/>
                    </p:custDataLst>
                  </p:nvPr>
                </p:nvSpPr>
                <p:spPr>
                  <a:xfrm>
                    <a:off x="2039487" y="5579113"/>
                    <a:ext cx="140377" cy="131837"/>
                  </a:xfrm>
                  <a:prstGeom prst="ellipse">
                    <a:avLst/>
                  </a:prstGeom>
                  <a:solidFill>
                    <a:srgbClr val="FF0000"/>
                  </a:solidFill>
                  <a:ln w="1536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359" name="椭圆 358"/>
                  <p:cNvSpPr/>
                  <p:nvPr>
                    <p:custDataLst>
                      <p:tags r:id="rId56"/>
                    </p:custDataLst>
                  </p:nvPr>
                </p:nvSpPr>
                <p:spPr>
                  <a:xfrm>
                    <a:off x="2228697" y="5579114"/>
                    <a:ext cx="140377" cy="131837"/>
                  </a:xfrm>
                  <a:prstGeom prst="ellipse">
                    <a:avLst/>
                  </a:prstGeom>
                  <a:solidFill>
                    <a:srgbClr val="FFFF00"/>
                  </a:solidFill>
                  <a:ln w="1536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360" name="椭圆 359"/>
                  <p:cNvSpPr/>
                  <p:nvPr>
                    <p:custDataLst>
                      <p:tags r:id="rId57"/>
                    </p:custDataLst>
                  </p:nvPr>
                </p:nvSpPr>
                <p:spPr>
                  <a:xfrm>
                    <a:off x="1873326" y="5579113"/>
                    <a:ext cx="140377" cy="131837"/>
                  </a:xfrm>
                  <a:prstGeom prst="ellipse">
                    <a:avLst/>
                  </a:prstGeom>
                  <a:solidFill>
                    <a:schemeClr val="accent6"/>
                  </a:solidFill>
                  <a:ln w="1536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grpSp>
            <p:cxnSp>
              <p:nvCxnSpPr>
                <p:cNvPr id="361" name="肘形连接符 45"/>
                <p:cNvCxnSpPr>
                  <a:stCxn id="353" idx="1"/>
                  <a:endCxn id="356" idx="3"/>
                </p:cNvCxnSpPr>
                <p:nvPr>
                  <p:custDataLst>
                    <p:tags r:id="rId58"/>
                  </p:custDataLst>
                </p:nvPr>
              </p:nvCxnSpPr>
              <p:spPr>
                <a:xfrm rot="10800000">
                  <a:off x="1964849" y="3993112"/>
                  <a:ext cx="310324" cy="1352887"/>
                </a:xfrm>
                <a:prstGeom prst="bentConnector2">
                  <a:avLst/>
                </a:prstGeom>
                <a:ln w="23051">
                  <a:solidFill>
                    <a:schemeClr val="tx1"/>
                  </a:solidFill>
                </a:ln>
              </p:spPr>
              <p:style>
                <a:lnRef idx="1">
                  <a:schemeClr val="accent1"/>
                </a:lnRef>
                <a:fillRef idx="0">
                  <a:schemeClr val="accent1"/>
                </a:fillRef>
                <a:effectRef idx="0">
                  <a:schemeClr val="accent1"/>
                </a:effectRef>
                <a:fontRef idx="minor">
                  <a:schemeClr val="tx1"/>
                </a:fontRef>
              </p:style>
            </p:cxnSp>
            <p:sp>
              <p:nvSpPr>
                <p:cNvPr id="362" name="立方体 361"/>
                <p:cNvSpPr/>
                <p:nvPr>
                  <p:custDataLst>
                    <p:tags r:id="rId59"/>
                  </p:custDataLst>
                </p:nvPr>
              </p:nvSpPr>
              <p:spPr>
                <a:xfrm>
                  <a:off x="4340089" y="3497441"/>
                  <a:ext cx="612288" cy="405014"/>
                </a:xfrm>
                <a:prstGeom prst="cube">
                  <a:avLst>
                    <a:gd name="adj" fmla="val 30989"/>
                  </a:avLst>
                </a:prstGeom>
                <a:solidFill>
                  <a:srgbClr val="92D050"/>
                </a:solidFill>
                <a:ln w="1536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cxnSp>
              <p:nvCxnSpPr>
                <p:cNvPr id="363" name="肘形连接符 47"/>
                <p:cNvCxnSpPr>
                  <a:stCxn id="362" idx="3"/>
                  <a:endCxn id="353" idx="3"/>
                </p:cNvCxnSpPr>
                <p:nvPr>
                  <p:custDataLst>
                    <p:tags r:id="rId60"/>
                  </p:custDataLst>
                </p:nvPr>
              </p:nvCxnSpPr>
              <p:spPr>
                <a:xfrm rot="5400000">
                  <a:off x="3579497" y="4342017"/>
                  <a:ext cx="1443544" cy="564419"/>
                </a:xfrm>
                <a:prstGeom prst="bentConnector2">
                  <a:avLst/>
                </a:prstGeom>
                <a:ln w="23051">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4" name="组合 363"/>
                <p:cNvGrpSpPr/>
                <p:nvPr/>
              </p:nvGrpSpPr>
              <p:grpSpPr>
                <a:xfrm>
                  <a:off x="5653255" y="5365004"/>
                  <a:ext cx="2414814" cy="1081836"/>
                  <a:chOff x="7122091" y="2894481"/>
                  <a:chExt cx="1814285" cy="812799"/>
                </a:xfrm>
              </p:grpSpPr>
              <p:sp>
                <p:nvSpPr>
                  <p:cNvPr id="365" name="立方体 364"/>
                  <p:cNvSpPr/>
                  <p:nvPr>
                    <p:custDataLst>
                      <p:tags r:id="rId61"/>
                    </p:custDataLst>
                  </p:nvPr>
                </p:nvSpPr>
                <p:spPr>
                  <a:xfrm>
                    <a:off x="7197752" y="2894481"/>
                    <a:ext cx="1662964" cy="812799"/>
                  </a:xfrm>
                  <a:prstGeom prst="cube">
                    <a:avLst>
                      <a:gd name="adj" fmla="val 92187"/>
                    </a:avLst>
                  </a:prstGeom>
                  <a:ln w="1536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366" name="立方体 365"/>
                  <p:cNvSpPr/>
                  <p:nvPr>
                    <p:custDataLst>
                      <p:tags r:id="rId62"/>
                    </p:custDataLst>
                  </p:nvPr>
                </p:nvSpPr>
                <p:spPr>
                  <a:xfrm>
                    <a:off x="7122091" y="3054002"/>
                    <a:ext cx="1814285" cy="421355"/>
                  </a:xfrm>
                  <a:prstGeom prst="cube">
                    <a:avLst>
                      <a:gd name="adj" fmla="val 82143"/>
                    </a:avLst>
                  </a:prstGeom>
                  <a:ln w="1536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367" name="圆柱形 88"/>
                  <p:cNvSpPr/>
                  <p:nvPr>
                    <p:custDataLst>
                      <p:tags r:id="rId63"/>
                    </p:custDataLst>
                  </p:nvPr>
                </p:nvSpPr>
                <p:spPr>
                  <a:xfrm>
                    <a:off x="7481119" y="2932135"/>
                    <a:ext cx="986972" cy="447295"/>
                  </a:xfrm>
                  <a:prstGeom prst="can">
                    <a:avLst>
                      <a:gd name="adj" fmla="val 50000"/>
                    </a:avLst>
                  </a:prstGeom>
                  <a:solidFill>
                    <a:schemeClr val="bg1"/>
                  </a:solidFill>
                  <a:ln w="1536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grpSp>
            <p:grpSp>
              <p:nvGrpSpPr>
                <p:cNvPr id="368" name="组合 367"/>
                <p:cNvGrpSpPr/>
                <p:nvPr/>
              </p:nvGrpSpPr>
              <p:grpSpPr>
                <a:xfrm>
                  <a:off x="3886549" y="2687478"/>
                  <a:ext cx="1698341" cy="939934"/>
                  <a:chOff x="3822740" y="4789309"/>
                  <a:chExt cx="1543946" cy="854486"/>
                </a:xfrm>
                <a:solidFill>
                  <a:schemeClr val="accent2">
                    <a:lumMod val="60000"/>
                    <a:lumOff val="40000"/>
                  </a:schemeClr>
                </a:solidFill>
              </p:grpSpPr>
              <p:sp>
                <p:nvSpPr>
                  <p:cNvPr id="369" name="立方体 368"/>
                  <p:cNvSpPr/>
                  <p:nvPr>
                    <p:custDataLst>
                      <p:tags r:id="rId64"/>
                    </p:custDataLst>
                  </p:nvPr>
                </p:nvSpPr>
                <p:spPr>
                  <a:xfrm>
                    <a:off x="3822740" y="4789309"/>
                    <a:ext cx="1543946" cy="854486"/>
                  </a:xfrm>
                  <a:prstGeom prst="cube">
                    <a:avLst/>
                  </a:prstGeom>
                  <a:grpFill/>
                  <a:ln w="12698">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cxnSp>
                <p:nvCxnSpPr>
                  <p:cNvPr id="370" name="直接连接符 369"/>
                  <p:cNvCxnSpPr/>
                  <p:nvPr>
                    <p:custDataLst>
                      <p:tags r:id="rId65"/>
                    </p:custDataLst>
                  </p:nvPr>
                </p:nvCxnSpPr>
                <p:spPr>
                  <a:xfrm flipV="1">
                    <a:off x="3822740" y="4990713"/>
                    <a:ext cx="1339801" cy="64893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1" name="肘形连接符 50"/>
                <p:cNvCxnSpPr>
                  <a:stCxn id="362" idx="3"/>
                  <a:endCxn id="356" idx="3"/>
                </p:cNvCxnSpPr>
                <p:nvPr>
                  <p:custDataLst>
                    <p:tags r:id="rId66"/>
                  </p:custDataLst>
                </p:nvPr>
              </p:nvCxnSpPr>
              <p:spPr>
                <a:xfrm rot="5400000">
                  <a:off x="3228835" y="2638469"/>
                  <a:ext cx="90657" cy="2618630"/>
                </a:xfrm>
                <a:prstGeom prst="bentConnector3">
                  <a:avLst>
                    <a:gd name="adj1" fmla="val 435624"/>
                  </a:avLst>
                </a:prstGeom>
                <a:ln w="23051">
                  <a:solidFill>
                    <a:schemeClr val="tx1"/>
                  </a:solidFill>
                </a:ln>
              </p:spPr>
              <p:style>
                <a:lnRef idx="1">
                  <a:schemeClr val="accent1"/>
                </a:lnRef>
                <a:fillRef idx="0">
                  <a:schemeClr val="accent1"/>
                </a:fillRef>
                <a:effectRef idx="0">
                  <a:schemeClr val="accent1"/>
                </a:effectRef>
                <a:fontRef idx="minor">
                  <a:schemeClr val="tx1"/>
                </a:fontRef>
              </p:style>
            </p:cxnSp>
            <p:sp>
              <p:nvSpPr>
                <p:cNvPr id="372" name="椭圆 371"/>
                <p:cNvSpPr/>
                <p:nvPr>
                  <p:custDataLst>
                    <p:tags r:id="rId67"/>
                  </p:custDataLst>
                </p:nvPr>
              </p:nvSpPr>
              <p:spPr>
                <a:xfrm flipH="1">
                  <a:off x="6085063" y="1738630"/>
                  <a:ext cx="1405776" cy="248447"/>
                </a:xfrm>
                <a:prstGeom prst="ellipse">
                  <a:avLst/>
                </a:prstGeom>
                <a:solidFill>
                  <a:srgbClr val="41DEEF"/>
                </a:solidFill>
                <a:ln w="15365">
                  <a:solidFill>
                    <a:srgbClr val="41DEEF"/>
                  </a:solidFill>
                </a:ln>
                <a:scene3d>
                  <a:camera prst="orthographicFront"/>
                  <a:lightRig rig="threePt" dir="t"/>
                </a:scene3d>
                <a:sp3d>
                  <a:bevelT w="76835" h="92202"/>
                  <a:bevelB w="153671" h="92202"/>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373" name="流程图: 手动操作 372"/>
                <p:cNvSpPr/>
                <p:nvPr>
                  <p:custDataLst>
                    <p:tags r:id="rId68"/>
                  </p:custDataLst>
                </p:nvPr>
              </p:nvSpPr>
              <p:spPr>
                <a:xfrm>
                  <a:off x="6039006" y="920455"/>
                  <a:ext cx="1405776" cy="528810"/>
                </a:xfrm>
                <a:prstGeom prst="flowChartManualOperati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374" name="文本框 373"/>
                <p:cNvSpPr txBox="1"/>
                <p:nvPr>
                  <p:custDataLst>
                    <p:tags r:id="rId69"/>
                  </p:custDataLst>
                </p:nvPr>
              </p:nvSpPr>
              <p:spPr>
                <a:xfrm>
                  <a:off x="2576222" y="4797148"/>
                  <a:ext cx="1450489" cy="448260"/>
                </a:xfrm>
                <a:prstGeom prst="rect">
                  <a:avLst/>
                </a:prstGeom>
                <a:noFill/>
                <a:scene3d>
                  <a:camera prst="orthographicFront">
                    <a:rot lat="0" lon="0" rev="0"/>
                  </a:camera>
                  <a:lightRig rig="threePt" dir="t"/>
                </a:scene3d>
                <a:sp3d/>
              </p:spPr>
              <p:txBody>
                <a:bodyPr wrap="square" rtlCol="0">
                  <a:spAutoFit/>
                </a:bodyPr>
                <a:p>
                  <a:pPr algn="ctr"/>
                  <a:r>
                    <a:rPr lang="en-US" altLang="zh-CN" sz="1755" dirty="0">
                      <a:latin typeface="Times New Roman" panose="02020603050405020304" pitchFamily="18" charset="0"/>
                      <a:cs typeface="Times New Roman" panose="02020603050405020304" pitchFamily="18" charset="0"/>
                    </a:rPr>
                    <a:t>Computer</a:t>
                  </a:r>
                  <a:endParaRPr lang="zh-CN" altLang="en-US" sz="1755" dirty="0">
                    <a:latin typeface="Times New Roman" panose="02020603050405020304" pitchFamily="18" charset="0"/>
                    <a:cs typeface="Times New Roman" panose="02020603050405020304" pitchFamily="18" charset="0"/>
                  </a:endParaRPr>
                </a:p>
              </p:txBody>
            </p:sp>
            <p:sp>
              <p:nvSpPr>
                <p:cNvPr id="375" name="文本框 374"/>
                <p:cNvSpPr txBox="1"/>
                <p:nvPr>
                  <p:custDataLst>
                    <p:tags r:id="rId70"/>
                  </p:custDataLst>
                </p:nvPr>
              </p:nvSpPr>
              <p:spPr>
                <a:xfrm>
                  <a:off x="6188756" y="981962"/>
                  <a:ext cx="1127991" cy="448260"/>
                </a:xfrm>
                <a:prstGeom prst="rect">
                  <a:avLst/>
                </a:prstGeom>
                <a:noFill/>
                <a:scene3d>
                  <a:camera prst="orthographicFront">
                    <a:rot lat="0" lon="0" rev="0"/>
                  </a:camera>
                  <a:lightRig rig="threePt" dir="t"/>
                </a:scene3d>
                <a:sp3d/>
              </p:spPr>
              <p:txBody>
                <a:bodyPr wrap="square" rtlCol="0">
                  <a:spAutoFit/>
                </a:bodyPr>
                <a:p>
                  <a:pPr algn="ctr"/>
                  <a:r>
                    <a:rPr lang="en-US" altLang="zh-CN" sz="1755" dirty="0">
                      <a:latin typeface="Times New Roman" panose="02020603050405020304" pitchFamily="18" charset="0"/>
                      <a:cs typeface="Times New Roman" panose="02020603050405020304" pitchFamily="18" charset="0"/>
                    </a:rPr>
                    <a:t>CCD</a:t>
                  </a:r>
                  <a:endParaRPr lang="zh-CN" altLang="en-US" sz="1755" dirty="0">
                    <a:latin typeface="Times New Roman" panose="02020603050405020304" pitchFamily="18" charset="0"/>
                    <a:cs typeface="Times New Roman" panose="02020603050405020304" pitchFamily="18" charset="0"/>
                  </a:endParaRPr>
                </a:p>
              </p:txBody>
            </p:sp>
            <p:sp>
              <p:nvSpPr>
                <p:cNvPr id="376" name="文本框 375"/>
                <p:cNvSpPr txBox="1"/>
                <p:nvPr>
                  <p:custDataLst>
                    <p:tags r:id="rId71"/>
                  </p:custDataLst>
                </p:nvPr>
              </p:nvSpPr>
              <p:spPr>
                <a:xfrm>
                  <a:off x="5205511" y="1608123"/>
                  <a:ext cx="1127991" cy="448260"/>
                </a:xfrm>
                <a:prstGeom prst="rect">
                  <a:avLst/>
                </a:prstGeom>
                <a:noFill/>
                <a:scene3d>
                  <a:camera prst="orthographicFront">
                    <a:rot lat="0" lon="0" rev="0"/>
                  </a:camera>
                  <a:lightRig rig="threePt" dir="t"/>
                </a:scene3d>
                <a:sp3d/>
              </p:spPr>
              <p:txBody>
                <a:bodyPr wrap="square" rtlCol="0">
                  <a:spAutoFit/>
                </a:bodyPr>
                <a:p>
                  <a:pPr algn="ctr"/>
                  <a:r>
                    <a:rPr lang="en-US" altLang="zh-CN" sz="1755" dirty="0">
                      <a:latin typeface="Times New Roman" panose="02020603050405020304" pitchFamily="18" charset="0"/>
                      <a:cs typeface="Times New Roman" panose="02020603050405020304" pitchFamily="18" charset="0"/>
                    </a:rPr>
                    <a:t>Lens</a:t>
                  </a:r>
                  <a:endParaRPr lang="zh-CN" altLang="en-US" sz="1755" dirty="0">
                    <a:latin typeface="Times New Roman" panose="02020603050405020304" pitchFamily="18" charset="0"/>
                    <a:cs typeface="Times New Roman" panose="02020603050405020304" pitchFamily="18" charset="0"/>
                  </a:endParaRPr>
                </a:p>
              </p:txBody>
            </p:sp>
            <p:sp>
              <p:nvSpPr>
                <p:cNvPr id="377" name="文本框 376"/>
                <p:cNvSpPr txBox="1"/>
                <p:nvPr>
                  <p:custDataLst>
                    <p:tags r:id="rId72"/>
                  </p:custDataLst>
                </p:nvPr>
              </p:nvSpPr>
              <p:spPr>
                <a:xfrm>
                  <a:off x="5085528" y="4164720"/>
                  <a:ext cx="1127991" cy="448260"/>
                </a:xfrm>
                <a:prstGeom prst="rect">
                  <a:avLst/>
                </a:prstGeom>
                <a:noFill/>
                <a:scene3d>
                  <a:camera prst="orthographicFront">
                    <a:rot lat="0" lon="0" rev="0"/>
                  </a:camera>
                  <a:lightRig rig="threePt" dir="t"/>
                </a:scene3d>
                <a:sp3d/>
              </p:spPr>
              <p:txBody>
                <a:bodyPr wrap="square" rtlCol="0">
                  <a:spAutoFit/>
                </a:bodyPr>
                <a:p>
                  <a:pPr algn="ctr"/>
                  <a:r>
                    <a:rPr lang="en-US" altLang="zh-CN" sz="1755" dirty="0">
                      <a:latin typeface="Times New Roman" panose="02020603050405020304" pitchFamily="18" charset="0"/>
                      <a:cs typeface="Times New Roman" panose="02020603050405020304" pitchFamily="18" charset="0"/>
                    </a:rPr>
                    <a:t>Lens</a:t>
                  </a:r>
                  <a:endParaRPr lang="zh-CN" altLang="en-US" sz="1755" dirty="0">
                    <a:latin typeface="Times New Roman" panose="02020603050405020304" pitchFamily="18" charset="0"/>
                    <a:cs typeface="Times New Roman" panose="02020603050405020304" pitchFamily="18" charset="0"/>
                  </a:endParaRPr>
                </a:p>
              </p:txBody>
            </p:sp>
            <p:sp>
              <p:nvSpPr>
                <p:cNvPr id="378" name="文本框 377"/>
                <p:cNvSpPr txBox="1"/>
                <p:nvPr>
                  <p:custDataLst>
                    <p:tags r:id="rId73"/>
                  </p:custDataLst>
                </p:nvPr>
              </p:nvSpPr>
              <p:spPr>
                <a:xfrm>
                  <a:off x="5360329" y="4913588"/>
                  <a:ext cx="1245256" cy="448260"/>
                </a:xfrm>
                <a:prstGeom prst="rect">
                  <a:avLst/>
                </a:prstGeom>
                <a:noFill/>
                <a:scene3d>
                  <a:camera prst="orthographicFront">
                    <a:rot lat="0" lon="0" rev="0"/>
                  </a:camera>
                  <a:lightRig rig="threePt" dir="t"/>
                </a:scene3d>
                <a:sp3d/>
              </p:spPr>
              <p:txBody>
                <a:bodyPr wrap="square" rtlCol="0">
                  <a:spAutoFit/>
                </a:bodyPr>
                <a:p>
                  <a:pPr algn="ctr"/>
                  <a:r>
                    <a:rPr lang="en-US" altLang="zh-CN" sz="1755" dirty="0">
                      <a:latin typeface="Times New Roman" panose="02020603050405020304" pitchFamily="18" charset="0"/>
                      <a:cs typeface="Times New Roman" panose="02020603050405020304" pitchFamily="18" charset="0"/>
                    </a:rPr>
                    <a:t>Sample</a:t>
                  </a:r>
                  <a:endParaRPr lang="zh-CN" altLang="en-US" sz="1755" dirty="0">
                    <a:latin typeface="Times New Roman" panose="02020603050405020304" pitchFamily="18" charset="0"/>
                    <a:cs typeface="Times New Roman" panose="02020603050405020304" pitchFamily="18" charset="0"/>
                  </a:endParaRPr>
                </a:p>
              </p:txBody>
            </p:sp>
            <p:sp>
              <p:nvSpPr>
                <p:cNvPr id="379" name="文本框 378"/>
                <p:cNvSpPr txBox="1"/>
                <p:nvPr>
                  <p:custDataLst>
                    <p:tags r:id="rId74"/>
                  </p:custDataLst>
                </p:nvPr>
              </p:nvSpPr>
              <p:spPr>
                <a:xfrm>
                  <a:off x="4918407" y="5611917"/>
                  <a:ext cx="1445089" cy="448260"/>
                </a:xfrm>
                <a:prstGeom prst="rect">
                  <a:avLst/>
                </a:prstGeom>
                <a:noFill/>
                <a:scene3d>
                  <a:camera prst="orthographicFront">
                    <a:rot lat="0" lon="0" rev="0"/>
                  </a:camera>
                  <a:lightRig rig="threePt" dir="t"/>
                </a:scene3d>
                <a:sp3d/>
              </p:spPr>
              <p:txBody>
                <a:bodyPr wrap="square" rtlCol="0">
                  <a:spAutoFit/>
                </a:bodyPr>
                <a:p>
                  <a:pPr algn="ctr"/>
                  <a:r>
                    <a:rPr lang="en-US" altLang="zh-CN" sz="1755" dirty="0">
                      <a:latin typeface="Times New Roman" panose="02020603050405020304" pitchFamily="18" charset="0"/>
                      <a:cs typeface="Times New Roman" panose="02020603050405020304" pitchFamily="18" charset="0"/>
                    </a:rPr>
                    <a:t>Platform</a:t>
                  </a:r>
                  <a:endParaRPr lang="zh-CN" altLang="en-US" sz="1755" dirty="0">
                    <a:latin typeface="Times New Roman" panose="02020603050405020304" pitchFamily="18" charset="0"/>
                    <a:cs typeface="Times New Roman" panose="02020603050405020304" pitchFamily="18" charset="0"/>
                  </a:endParaRPr>
                </a:p>
              </p:txBody>
            </p:sp>
            <p:sp>
              <p:nvSpPr>
                <p:cNvPr id="380" name="文本框 379"/>
                <p:cNvSpPr txBox="1"/>
                <p:nvPr>
                  <p:custDataLst>
                    <p:tags r:id="rId75"/>
                  </p:custDataLst>
                </p:nvPr>
              </p:nvSpPr>
              <p:spPr>
                <a:xfrm>
                  <a:off x="1376832" y="3140348"/>
                  <a:ext cx="1127991" cy="448260"/>
                </a:xfrm>
                <a:prstGeom prst="rect">
                  <a:avLst/>
                </a:prstGeom>
                <a:noFill/>
                <a:scene3d>
                  <a:camera prst="orthographicFront">
                    <a:rot lat="0" lon="0" rev="0"/>
                  </a:camera>
                  <a:lightRig rig="threePt" dir="t"/>
                </a:scene3d>
                <a:sp3d/>
              </p:spPr>
              <p:txBody>
                <a:bodyPr wrap="square" rtlCol="0">
                  <a:spAutoFit/>
                </a:bodyPr>
                <a:p>
                  <a:pPr algn="ctr"/>
                  <a:r>
                    <a:rPr lang="en-US" altLang="zh-CN" sz="1755" dirty="0">
                      <a:latin typeface="Times New Roman" panose="02020603050405020304" pitchFamily="18" charset="0"/>
                      <a:cs typeface="Times New Roman" panose="02020603050405020304" pitchFamily="18" charset="0"/>
                    </a:rPr>
                    <a:t>Laser</a:t>
                  </a:r>
                  <a:endParaRPr lang="zh-CN" altLang="en-US" sz="1755" dirty="0">
                    <a:latin typeface="Times New Roman" panose="02020603050405020304" pitchFamily="18" charset="0"/>
                    <a:cs typeface="Times New Roman" panose="02020603050405020304" pitchFamily="18" charset="0"/>
                  </a:endParaRPr>
                </a:p>
              </p:txBody>
            </p:sp>
            <p:sp>
              <p:nvSpPr>
                <p:cNvPr id="381" name="文本框 380"/>
                <p:cNvSpPr txBox="1"/>
                <p:nvPr>
                  <p:custDataLst>
                    <p:tags r:id="rId76"/>
                  </p:custDataLst>
                </p:nvPr>
              </p:nvSpPr>
              <p:spPr>
                <a:xfrm>
                  <a:off x="3116017" y="3566742"/>
                  <a:ext cx="1442279" cy="448260"/>
                </a:xfrm>
                <a:prstGeom prst="rect">
                  <a:avLst/>
                </a:prstGeom>
                <a:noFill/>
                <a:scene3d>
                  <a:camera prst="orthographicFront">
                    <a:rot lat="0" lon="0" rev="0"/>
                  </a:camera>
                  <a:lightRig rig="threePt" dir="t"/>
                </a:scene3d>
                <a:sp3d/>
              </p:spPr>
              <p:txBody>
                <a:bodyPr wrap="square" rtlCol="0">
                  <a:spAutoFit/>
                </a:bodyPr>
                <a:p>
                  <a:pPr algn="ctr"/>
                  <a:r>
                    <a:rPr lang="en-US" altLang="zh-CN" sz="1755" dirty="0">
                      <a:latin typeface="Times New Roman" panose="02020603050405020304" pitchFamily="18" charset="0"/>
                      <a:cs typeface="Times New Roman" panose="02020603050405020304" pitchFamily="18" charset="0"/>
                    </a:rPr>
                    <a:t>Detector</a:t>
                  </a:r>
                  <a:endParaRPr lang="zh-CN" altLang="en-US" sz="1755" dirty="0">
                    <a:latin typeface="Times New Roman" panose="02020603050405020304" pitchFamily="18" charset="0"/>
                    <a:cs typeface="Times New Roman" panose="02020603050405020304" pitchFamily="18" charset="0"/>
                  </a:endParaRPr>
                </a:p>
              </p:txBody>
            </p:sp>
            <p:sp>
              <p:nvSpPr>
                <p:cNvPr id="382" name="文本框 381"/>
                <p:cNvSpPr txBox="1"/>
                <p:nvPr>
                  <p:custDataLst>
                    <p:tags r:id="rId77"/>
                  </p:custDataLst>
                </p:nvPr>
              </p:nvSpPr>
              <p:spPr>
                <a:xfrm>
                  <a:off x="3711984" y="2225174"/>
                  <a:ext cx="1941271" cy="448260"/>
                </a:xfrm>
                <a:prstGeom prst="rect">
                  <a:avLst/>
                </a:prstGeom>
                <a:noFill/>
                <a:scene3d>
                  <a:camera prst="orthographicFront">
                    <a:rot lat="0" lon="0" rev="0"/>
                  </a:camera>
                  <a:lightRig rig="threePt" dir="t"/>
                </a:scene3d>
                <a:sp3d/>
              </p:spPr>
              <p:txBody>
                <a:bodyPr wrap="square" rtlCol="0">
                  <a:spAutoFit/>
                </a:bodyPr>
                <a:p>
                  <a:pPr algn="ctr"/>
                  <a:r>
                    <a:rPr lang="en-US" altLang="zh-CN" sz="1755" dirty="0">
                      <a:latin typeface="Times New Roman" panose="02020603050405020304" pitchFamily="18" charset="0"/>
                      <a:cs typeface="Times New Roman" panose="02020603050405020304" pitchFamily="18" charset="0"/>
                    </a:rPr>
                    <a:t>Spectrometer</a:t>
                  </a:r>
                  <a:endParaRPr lang="zh-CN" altLang="en-US" sz="1755" dirty="0">
                    <a:latin typeface="Times New Roman" panose="02020603050405020304" pitchFamily="18" charset="0"/>
                    <a:cs typeface="Times New Roman" panose="02020603050405020304" pitchFamily="18" charset="0"/>
                  </a:endParaRPr>
                </a:p>
              </p:txBody>
            </p:sp>
            <p:sp>
              <p:nvSpPr>
                <p:cNvPr id="383" name="文本框 382"/>
                <p:cNvSpPr txBox="1"/>
                <p:nvPr>
                  <p:custDataLst>
                    <p:tags r:id="rId78"/>
                  </p:custDataLst>
                </p:nvPr>
              </p:nvSpPr>
              <p:spPr>
                <a:xfrm>
                  <a:off x="6952130" y="2868590"/>
                  <a:ext cx="1127994" cy="448260"/>
                </a:xfrm>
                <a:prstGeom prst="rect">
                  <a:avLst/>
                </a:prstGeom>
                <a:noFill/>
                <a:scene3d>
                  <a:camera prst="orthographicFront">
                    <a:rot lat="0" lon="0" rev="0"/>
                  </a:camera>
                  <a:lightRig rig="threePt" dir="t"/>
                </a:scene3d>
                <a:sp3d/>
              </p:spPr>
              <p:txBody>
                <a:bodyPr wrap="square" rtlCol="0">
                  <a:spAutoFit/>
                </a:bodyPr>
                <a:p>
                  <a:pPr algn="ctr"/>
                  <a:r>
                    <a:rPr lang="en-US" altLang="zh-CN" sz="1755" dirty="0">
                      <a:latin typeface="Times New Roman" panose="02020603050405020304" pitchFamily="18" charset="0"/>
                      <a:cs typeface="Times New Roman" panose="02020603050405020304" pitchFamily="18" charset="0"/>
                    </a:rPr>
                    <a:t>Mirror</a:t>
                  </a:r>
                  <a:endParaRPr lang="zh-CN" altLang="en-US" sz="1755" dirty="0">
                    <a:latin typeface="Times New Roman" panose="02020603050405020304" pitchFamily="18" charset="0"/>
                    <a:cs typeface="Times New Roman" panose="02020603050405020304" pitchFamily="18" charset="0"/>
                  </a:endParaRPr>
                </a:p>
              </p:txBody>
            </p:sp>
            <p:grpSp>
              <p:nvGrpSpPr>
                <p:cNvPr id="384" name="组合 383"/>
                <p:cNvGrpSpPr/>
                <p:nvPr/>
              </p:nvGrpSpPr>
              <p:grpSpPr>
                <a:xfrm>
                  <a:off x="2533244" y="3179101"/>
                  <a:ext cx="1366125" cy="144754"/>
                  <a:chOff x="2512812" y="3227704"/>
                  <a:chExt cx="1366125" cy="144754"/>
                </a:xfrm>
              </p:grpSpPr>
              <p:cxnSp>
                <p:nvCxnSpPr>
                  <p:cNvPr id="385" name="直接连接符 384"/>
                  <p:cNvCxnSpPr/>
                  <p:nvPr>
                    <p:custDataLst>
                      <p:tags r:id="rId79"/>
                    </p:custDataLst>
                  </p:nvPr>
                </p:nvCxnSpPr>
                <p:spPr>
                  <a:xfrm>
                    <a:off x="2514725" y="3227704"/>
                    <a:ext cx="1364212" cy="2536"/>
                  </a:xfrm>
                  <a:prstGeom prst="line">
                    <a:avLst/>
                  </a:prstGeom>
                  <a:ln w="25977">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p:custDataLst>
                      <p:tags r:id="rId80"/>
                    </p:custDataLst>
                  </p:nvPr>
                </p:nvCxnSpPr>
                <p:spPr>
                  <a:xfrm>
                    <a:off x="2512812" y="3369922"/>
                    <a:ext cx="1364212" cy="2536"/>
                  </a:xfrm>
                  <a:prstGeom prst="line">
                    <a:avLst/>
                  </a:prstGeom>
                  <a:ln w="25977">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7" name="组合 386"/>
                <p:cNvGrpSpPr/>
                <p:nvPr/>
              </p:nvGrpSpPr>
              <p:grpSpPr>
                <a:xfrm>
                  <a:off x="5445578" y="3106724"/>
                  <a:ext cx="1368649" cy="144754"/>
                  <a:chOff x="2508375" y="3227704"/>
                  <a:chExt cx="1368649" cy="144754"/>
                </a:xfrm>
              </p:grpSpPr>
              <p:cxnSp>
                <p:nvCxnSpPr>
                  <p:cNvPr id="388" name="直接连接符 387"/>
                  <p:cNvCxnSpPr/>
                  <p:nvPr>
                    <p:custDataLst>
                      <p:tags r:id="rId81"/>
                    </p:custDataLst>
                  </p:nvPr>
                </p:nvCxnSpPr>
                <p:spPr>
                  <a:xfrm>
                    <a:off x="2508375" y="3227704"/>
                    <a:ext cx="1364212" cy="2536"/>
                  </a:xfrm>
                  <a:prstGeom prst="line">
                    <a:avLst/>
                  </a:prstGeom>
                  <a:ln w="25977">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custDataLst>
                      <p:tags r:id="rId82"/>
                    </p:custDataLst>
                  </p:nvPr>
                </p:nvCxnSpPr>
                <p:spPr>
                  <a:xfrm>
                    <a:off x="2512812" y="3369922"/>
                    <a:ext cx="1364212" cy="2536"/>
                  </a:xfrm>
                  <a:prstGeom prst="line">
                    <a:avLst/>
                  </a:prstGeom>
                  <a:ln w="25977">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0" name="椭圆 389"/>
                <p:cNvSpPr/>
                <p:nvPr>
                  <p:custDataLst>
                    <p:tags r:id="rId83"/>
                  </p:custDataLst>
                </p:nvPr>
              </p:nvSpPr>
              <p:spPr>
                <a:xfrm rot="2697268" flipH="1">
                  <a:off x="5937565" y="2943615"/>
                  <a:ext cx="1639695" cy="326982"/>
                </a:xfrm>
                <a:prstGeom prst="ellipse">
                  <a:avLst/>
                </a:prstGeom>
                <a:solidFill>
                  <a:srgbClr val="41DEEF"/>
                </a:solidFill>
                <a:ln w="15365">
                  <a:solidFill>
                    <a:srgbClr val="41DEEF"/>
                  </a:solidFill>
                </a:ln>
                <a:scene3d>
                  <a:camera prst="orthographicFront"/>
                  <a:lightRig rig="threePt" dir="t"/>
                </a:scene3d>
                <a:sp3d>
                  <a:bevelT w="76835" h="92202"/>
                  <a:bevelB w="153671" h="92202"/>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grpSp>
              <p:nvGrpSpPr>
                <p:cNvPr id="391" name="组合 390"/>
                <p:cNvGrpSpPr/>
                <p:nvPr/>
              </p:nvGrpSpPr>
              <p:grpSpPr>
                <a:xfrm rot="5400000">
                  <a:off x="6084193" y="4869526"/>
                  <a:ext cx="1323946" cy="173413"/>
                  <a:chOff x="2934565" y="5073323"/>
                  <a:chExt cx="1323946" cy="173413"/>
                </a:xfrm>
              </p:grpSpPr>
              <p:cxnSp>
                <p:nvCxnSpPr>
                  <p:cNvPr id="392" name="直接连接符 391"/>
                  <p:cNvCxnSpPr/>
                  <p:nvPr>
                    <p:custDataLst>
                      <p:tags r:id="rId84"/>
                    </p:custDataLst>
                  </p:nvPr>
                </p:nvCxnSpPr>
                <p:spPr>
                  <a:xfrm rot="16200000" flipH="1">
                    <a:off x="3560325" y="4447563"/>
                    <a:ext cx="72425" cy="1323945"/>
                  </a:xfrm>
                  <a:prstGeom prst="line">
                    <a:avLst/>
                  </a:prstGeom>
                  <a:ln w="25977">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p:nvPr>
                    <p:custDataLst>
                      <p:tags r:id="rId85"/>
                    </p:custDataLst>
                  </p:nvPr>
                </p:nvCxnSpPr>
                <p:spPr>
                  <a:xfrm rot="16200000">
                    <a:off x="3560096" y="4548321"/>
                    <a:ext cx="100703" cy="1296127"/>
                  </a:xfrm>
                  <a:prstGeom prst="line">
                    <a:avLst/>
                  </a:prstGeom>
                  <a:ln w="25977">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4" name="椭圆 393"/>
                <p:cNvSpPr/>
                <p:nvPr>
                  <p:custDataLst>
                    <p:tags r:id="rId86"/>
                  </p:custDataLst>
                </p:nvPr>
              </p:nvSpPr>
              <p:spPr>
                <a:xfrm flipH="1">
                  <a:off x="6039006" y="4298382"/>
                  <a:ext cx="1405776" cy="248447"/>
                </a:xfrm>
                <a:prstGeom prst="ellipse">
                  <a:avLst/>
                </a:prstGeom>
                <a:solidFill>
                  <a:srgbClr val="41DEEF"/>
                </a:solidFill>
                <a:ln w="15365">
                  <a:solidFill>
                    <a:srgbClr val="41DEEF"/>
                  </a:solidFill>
                </a:ln>
                <a:scene3d>
                  <a:camera prst="orthographicFront"/>
                  <a:lightRig rig="threePt" dir="t"/>
                </a:scene3d>
                <a:sp3d>
                  <a:bevelT w="76835" h="92202"/>
                  <a:bevelB w="153671" h="92202"/>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grpSp>
          <p:cxnSp>
            <p:nvCxnSpPr>
              <p:cNvPr id="395" name="肘形连接符 41"/>
              <p:cNvCxnSpPr>
                <a:stCxn id="366" idx="2"/>
                <a:endCxn id="353" idx="3"/>
              </p:cNvCxnSpPr>
              <p:nvPr>
                <p:custDataLst>
                  <p:tags r:id="rId87"/>
                </p:custDataLst>
              </p:nvPr>
            </p:nvCxnSpPr>
            <p:spPr>
              <a:xfrm rot="10800000">
                <a:off x="5136659" y="5215372"/>
                <a:ext cx="1634196" cy="742079"/>
              </a:xfrm>
              <a:prstGeom prst="bentConnector3">
                <a:avLst>
                  <a:gd name="adj1" fmla="val 65987"/>
                </a:avLst>
              </a:prstGeom>
              <a:ln w="23051">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6" name="矩形 395"/>
            <p:cNvSpPr/>
            <p:nvPr>
              <p:custDataLst>
                <p:tags r:id="rId88"/>
              </p:custDataLst>
            </p:nvPr>
          </p:nvSpPr>
          <p:spPr>
            <a:xfrm>
              <a:off x="3260155" y="22412902"/>
              <a:ext cx="478016" cy="407676"/>
            </a:xfrm>
            <a:prstGeom prst="rect">
              <a:avLst/>
            </a:prstGeom>
            <a:scene3d>
              <a:camera prst="orthographicFront">
                <a:rot lat="0" lon="0" rev="0"/>
              </a:camera>
              <a:lightRig rig="threePt" dir="t"/>
            </a:scene3d>
            <a:sp3d/>
          </p:spPr>
          <p:txBody>
            <a:bodyPr wrap="none">
              <a:spAutoFit/>
            </a:bodyPr>
            <a:p>
              <a:pPr algn="ctr"/>
              <a:r>
                <a:rPr lang="en-US" altLang="zh-CN" sz="2050" dirty="0">
                  <a:latin typeface="Times New Roman" panose="02020603050405020304" pitchFamily="18" charset="0"/>
                  <a:cs typeface="Times New Roman" panose="02020603050405020304" pitchFamily="18" charset="0"/>
                </a:rPr>
                <a:t>(a)</a:t>
              </a:r>
              <a:endParaRPr lang="zh-CN" altLang="en-US" sz="2050" dirty="0">
                <a:latin typeface="Times New Roman" panose="02020603050405020304" pitchFamily="18" charset="0"/>
                <a:cs typeface="Times New Roman" panose="02020603050405020304" pitchFamily="18" charset="0"/>
              </a:endParaRPr>
            </a:p>
          </p:txBody>
        </p:sp>
        <p:sp>
          <p:nvSpPr>
            <p:cNvPr id="397" name="矩形 396"/>
            <p:cNvSpPr/>
            <p:nvPr>
              <p:custDataLst>
                <p:tags r:id="rId89"/>
              </p:custDataLst>
            </p:nvPr>
          </p:nvSpPr>
          <p:spPr>
            <a:xfrm>
              <a:off x="3170124" y="22333964"/>
              <a:ext cx="5362268" cy="4602296"/>
            </a:xfrm>
            <a:prstGeom prst="rect">
              <a:avLst/>
            </a:prstGeom>
            <a:noFill/>
            <a:ln w="18594">
              <a:solidFill>
                <a:schemeClr val="tx1"/>
              </a:solidFill>
            </a:ln>
            <a:scene3d>
              <a:camera prst="orthographicFront">
                <a:rot lat="0" lon="0" rev="0"/>
              </a:camera>
              <a:lightRig rig="threePt"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400"/>
            </a:p>
          </p:txBody>
        </p:sp>
      </p:grpSp>
      <p:grpSp>
        <p:nvGrpSpPr>
          <p:cNvPr id="398" name="组合 397"/>
          <p:cNvGrpSpPr/>
          <p:nvPr/>
        </p:nvGrpSpPr>
        <p:grpSpPr>
          <a:xfrm>
            <a:off x="22219565" y="31352751"/>
            <a:ext cx="9159341" cy="4824707"/>
            <a:chOff x="3117357" y="27045083"/>
            <a:chExt cx="9595500" cy="5054456"/>
          </a:xfrm>
        </p:grpSpPr>
        <p:pic>
          <p:nvPicPr>
            <p:cNvPr id="399" name="图片 398"/>
            <p:cNvPicPr/>
            <p:nvPr>
              <p:custDataLst>
                <p:tags r:id="rId90"/>
              </p:custDataLst>
            </p:nvPr>
          </p:nvPicPr>
          <p:blipFill rotWithShape="1">
            <a:blip r:embed="rId91">
              <a:extLst>
                <a:ext uri="{BEBA8EAE-BF5A-486C-A8C5-ECC9F3942E4B}">
                  <a14:imgProps xmlns:a14="http://schemas.microsoft.com/office/drawing/2010/main">
                    <a14:imgLayer r:embed="rId92">
                      <a14:imgEffect>
                        <a14:brightnessContrast bright="-20000"/>
                      </a14:imgEffect>
                    </a14:imgLayer>
                  </a14:imgProps>
                </a:ext>
                <a:ext uri="{28A0092B-C50C-407E-A947-70E740481C1C}">
                  <a14:useLocalDpi xmlns:a14="http://schemas.microsoft.com/office/drawing/2010/main" val="0"/>
                </a:ext>
              </a:extLst>
            </a:blip>
            <a:srcRect l="5122" r="2223"/>
            <a:stretch>
              <a:fillRect/>
            </a:stretch>
          </p:blipFill>
          <p:spPr>
            <a:xfrm>
              <a:off x="9809879" y="27055227"/>
              <a:ext cx="2860313" cy="2434003"/>
            </a:xfrm>
            <a:prstGeom prst="rect">
              <a:avLst/>
            </a:prstGeom>
          </p:spPr>
        </p:pic>
        <p:grpSp>
          <p:nvGrpSpPr>
            <p:cNvPr id="400" name="组合 399"/>
            <p:cNvGrpSpPr/>
            <p:nvPr/>
          </p:nvGrpSpPr>
          <p:grpSpPr>
            <a:xfrm>
              <a:off x="6416635" y="29577921"/>
              <a:ext cx="3314654" cy="2521618"/>
              <a:chOff x="5066156" y="2880518"/>
              <a:chExt cx="2385824" cy="1800000"/>
            </a:xfrm>
          </p:grpSpPr>
          <p:pic>
            <p:nvPicPr>
              <p:cNvPr id="401" name="图片 400"/>
              <p:cNvPicPr>
                <a:picLocks noChangeAspect="1"/>
              </p:cNvPicPr>
              <p:nvPr>
                <p:custDataLst>
                  <p:tags r:id="rId93"/>
                </p:custDataLst>
              </p:nvPr>
            </p:nvPicPr>
            <p:blipFill>
              <a:blip r:embed="rId94" cstate="print">
                <a:extLst>
                  <a:ext uri="{28A0092B-C50C-407E-A947-70E740481C1C}">
                    <a14:useLocalDpi xmlns:a14="http://schemas.microsoft.com/office/drawing/2010/main" val="0"/>
                  </a:ext>
                </a:extLst>
              </a:blip>
              <a:stretch>
                <a:fillRect/>
              </a:stretch>
            </p:blipFill>
            <p:spPr>
              <a:xfrm>
                <a:off x="5066156" y="2880518"/>
                <a:ext cx="2385824" cy="1800000"/>
              </a:xfrm>
              <a:prstGeom prst="rect">
                <a:avLst/>
              </a:prstGeom>
            </p:spPr>
          </p:pic>
          <p:cxnSp>
            <p:nvCxnSpPr>
              <p:cNvPr id="402" name="直接连接符 401"/>
              <p:cNvCxnSpPr/>
              <p:nvPr>
                <p:custDataLst>
                  <p:tags r:id="rId95"/>
                </p:custDataLst>
              </p:nvPr>
            </p:nvCxnSpPr>
            <p:spPr>
              <a:xfrm>
                <a:off x="6429001" y="4541573"/>
                <a:ext cx="959224" cy="0"/>
              </a:xfrm>
              <a:prstGeom prst="line">
                <a:avLst/>
              </a:prstGeom>
              <a:ln w="48322">
                <a:solidFill>
                  <a:schemeClr val="tx1"/>
                </a:solidFill>
              </a:ln>
            </p:spPr>
            <p:style>
              <a:lnRef idx="1">
                <a:schemeClr val="accent1"/>
              </a:lnRef>
              <a:fillRef idx="0">
                <a:schemeClr val="accent1"/>
              </a:fillRef>
              <a:effectRef idx="0">
                <a:schemeClr val="accent1"/>
              </a:effectRef>
              <a:fontRef idx="minor">
                <a:schemeClr val="tx1"/>
              </a:fontRef>
            </p:style>
          </p:cxnSp>
          <p:sp>
            <p:nvSpPr>
              <p:cNvPr id="403" name="文本框 402"/>
              <p:cNvSpPr txBox="1"/>
              <p:nvPr>
                <p:custDataLst>
                  <p:tags r:id="rId96"/>
                </p:custDataLst>
              </p:nvPr>
            </p:nvSpPr>
            <p:spPr>
              <a:xfrm>
                <a:off x="6403081" y="4244191"/>
                <a:ext cx="638657" cy="267044"/>
              </a:xfrm>
              <a:prstGeom prst="rect">
                <a:avLst/>
              </a:prstGeom>
              <a:noFill/>
            </p:spPr>
            <p:txBody>
              <a:bodyPr wrap="none" rtlCol="0">
                <a:spAutoFit/>
              </a:bodyPr>
              <a:p>
                <a:r>
                  <a:rPr lang="en-US" altLang="zh-CN" sz="1690" dirty="0">
                    <a:latin typeface="Times New Roman" panose="02020603050405020304" pitchFamily="18" charset="0"/>
                    <a:cs typeface="Times New Roman" panose="02020603050405020304" pitchFamily="18" charset="0"/>
                  </a:rPr>
                  <a:t>400 nm</a:t>
                </a:r>
                <a:endParaRPr lang="zh-CN" altLang="en-US" sz="1690" dirty="0">
                  <a:latin typeface="Times New Roman" panose="02020603050405020304" pitchFamily="18" charset="0"/>
                  <a:cs typeface="Times New Roman" panose="02020603050405020304" pitchFamily="18" charset="0"/>
                </a:endParaRPr>
              </a:p>
            </p:txBody>
          </p:sp>
        </p:grpSp>
        <p:grpSp>
          <p:nvGrpSpPr>
            <p:cNvPr id="404" name="组合 403"/>
            <p:cNvGrpSpPr/>
            <p:nvPr/>
          </p:nvGrpSpPr>
          <p:grpSpPr>
            <a:xfrm>
              <a:off x="3117357" y="29561264"/>
              <a:ext cx="3246895" cy="2516230"/>
              <a:chOff x="2607204" y="2880519"/>
              <a:chExt cx="2391033" cy="1800000"/>
            </a:xfrm>
          </p:grpSpPr>
          <p:pic>
            <p:nvPicPr>
              <p:cNvPr id="405" name="图片 404"/>
              <p:cNvPicPr>
                <a:picLocks noChangeAspect="1"/>
              </p:cNvPicPr>
              <p:nvPr>
                <p:custDataLst>
                  <p:tags r:id="rId97"/>
                </p:custDataLst>
              </p:nvPr>
            </p:nvPicPr>
            <p:blipFill>
              <a:blip r:embed="rId98" cstate="print">
                <a:extLst>
                  <a:ext uri="{28A0092B-C50C-407E-A947-70E740481C1C}">
                    <a14:useLocalDpi xmlns:a14="http://schemas.microsoft.com/office/drawing/2010/main" val="0"/>
                  </a:ext>
                </a:extLst>
              </a:blip>
              <a:stretch>
                <a:fillRect/>
              </a:stretch>
            </p:blipFill>
            <p:spPr>
              <a:xfrm>
                <a:off x="2607204" y="2880519"/>
                <a:ext cx="2391033" cy="1800000"/>
              </a:xfrm>
              <a:prstGeom prst="rect">
                <a:avLst/>
              </a:prstGeom>
            </p:spPr>
          </p:pic>
          <p:cxnSp>
            <p:nvCxnSpPr>
              <p:cNvPr id="406" name="直接连接符 405"/>
              <p:cNvCxnSpPr/>
              <p:nvPr>
                <p:custDataLst>
                  <p:tags r:id="rId99"/>
                </p:custDataLst>
              </p:nvPr>
            </p:nvCxnSpPr>
            <p:spPr>
              <a:xfrm flipV="1">
                <a:off x="4039012" y="4541573"/>
                <a:ext cx="888588" cy="2687"/>
              </a:xfrm>
              <a:prstGeom prst="line">
                <a:avLst/>
              </a:prstGeom>
              <a:ln w="48322">
                <a:solidFill>
                  <a:schemeClr val="tx1"/>
                </a:solidFill>
              </a:ln>
            </p:spPr>
            <p:style>
              <a:lnRef idx="1">
                <a:schemeClr val="accent1"/>
              </a:lnRef>
              <a:fillRef idx="0">
                <a:schemeClr val="accent1"/>
              </a:fillRef>
              <a:effectRef idx="0">
                <a:schemeClr val="accent1"/>
              </a:effectRef>
              <a:fontRef idx="minor">
                <a:schemeClr val="tx1"/>
              </a:fontRef>
            </p:style>
          </p:cxnSp>
          <p:sp>
            <p:nvSpPr>
              <p:cNvPr id="407" name="文本框 406"/>
              <p:cNvSpPr txBox="1"/>
              <p:nvPr>
                <p:custDataLst>
                  <p:tags r:id="rId100"/>
                </p:custDataLst>
              </p:nvPr>
            </p:nvSpPr>
            <p:spPr>
              <a:xfrm>
                <a:off x="4011518" y="4260587"/>
                <a:ext cx="653409" cy="267616"/>
              </a:xfrm>
              <a:prstGeom prst="rect">
                <a:avLst/>
              </a:prstGeom>
              <a:noFill/>
            </p:spPr>
            <p:txBody>
              <a:bodyPr wrap="none" rtlCol="0">
                <a:spAutoFit/>
              </a:bodyPr>
              <a:p>
                <a:r>
                  <a:rPr lang="en-US" altLang="zh-CN" sz="1690" dirty="0">
                    <a:latin typeface="Times New Roman" panose="02020603050405020304" pitchFamily="18" charset="0"/>
                    <a:cs typeface="Times New Roman" panose="02020603050405020304" pitchFamily="18" charset="0"/>
                  </a:rPr>
                  <a:t>400 nm</a:t>
                </a:r>
                <a:endParaRPr lang="zh-CN" altLang="en-US" sz="1690" dirty="0">
                  <a:latin typeface="Times New Roman" panose="02020603050405020304" pitchFamily="18" charset="0"/>
                  <a:cs typeface="Times New Roman" panose="02020603050405020304" pitchFamily="18" charset="0"/>
                </a:endParaRPr>
              </a:p>
            </p:txBody>
          </p:sp>
        </p:grpSp>
        <p:grpSp>
          <p:nvGrpSpPr>
            <p:cNvPr id="408" name="组合 407"/>
            <p:cNvGrpSpPr/>
            <p:nvPr/>
          </p:nvGrpSpPr>
          <p:grpSpPr>
            <a:xfrm>
              <a:off x="3117358" y="27045083"/>
              <a:ext cx="3242560" cy="2457473"/>
              <a:chOff x="5139288" y="472941"/>
              <a:chExt cx="2315638" cy="1800000"/>
            </a:xfrm>
          </p:grpSpPr>
          <p:pic>
            <p:nvPicPr>
              <p:cNvPr id="409" name="图片 408"/>
              <p:cNvPicPr>
                <a:picLocks noChangeAspect="1"/>
              </p:cNvPicPr>
              <p:nvPr>
                <p:custDataLst>
                  <p:tags r:id="rId101"/>
                </p:custDataLst>
              </p:nvPr>
            </p:nvPicPr>
            <p:blipFill>
              <a:blip r:embed="rId102" cstate="print">
                <a:extLst>
                  <a:ext uri="{28A0092B-C50C-407E-A947-70E740481C1C}">
                    <a14:useLocalDpi xmlns:a14="http://schemas.microsoft.com/office/drawing/2010/main" val="0"/>
                  </a:ext>
                </a:extLst>
              </a:blip>
              <a:stretch>
                <a:fillRect/>
              </a:stretch>
            </p:blipFill>
            <p:spPr>
              <a:xfrm>
                <a:off x="5139288" y="472941"/>
                <a:ext cx="2315638" cy="1800000"/>
              </a:xfrm>
              <a:prstGeom prst="rect">
                <a:avLst/>
              </a:prstGeom>
            </p:spPr>
          </p:pic>
          <p:cxnSp>
            <p:nvCxnSpPr>
              <p:cNvPr id="410" name="直接连接符 409"/>
              <p:cNvCxnSpPr/>
              <p:nvPr>
                <p:custDataLst>
                  <p:tags r:id="rId103"/>
                </p:custDataLst>
              </p:nvPr>
            </p:nvCxnSpPr>
            <p:spPr>
              <a:xfrm flipV="1">
                <a:off x="6681003" y="2151161"/>
                <a:ext cx="733421" cy="1"/>
              </a:xfrm>
              <a:prstGeom prst="line">
                <a:avLst/>
              </a:prstGeom>
              <a:ln w="48322">
                <a:solidFill>
                  <a:schemeClr val="tx1"/>
                </a:solidFill>
              </a:ln>
            </p:spPr>
            <p:style>
              <a:lnRef idx="1">
                <a:schemeClr val="accent1"/>
              </a:lnRef>
              <a:fillRef idx="0">
                <a:schemeClr val="accent1"/>
              </a:fillRef>
              <a:effectRef idx="0">
                <a:schemeClr val="accent1"/>
              </a:effectRef>
              <a:fontRef idx="minor">
                <a:schemeClr val="tx1"/>
              </a:fontRef>
            </p:style>
          </p:cxnSp>
          <p:sp>
            <p:nvSpPr>
              <p:cNvPr id="411" name="文本框 410"/>
              <p:cNvSpPr txBox="1"/>
              <p:nvPr>
                <p:custDataLst>
                  <p:tags r:id="rId104"/>
                </p:custDataLst>
              </p:nvPr>
            </p:nvSpPr>
            <p:spPr>
              <a:xfrm>
                <a:off x="6711644" y="1882283"/>
                <a:ext cx="633651" cy="274015"/>
              </a:xfrm>
              <a:prstGeom prst="rect">
                <a:avLst/>
              </a:prstGeom>
              <a:noFill/>
            </p:spPr>
            <p:txBody>
              <a:bodyPr wrap="none" rtlCol="0">
                <a:spAutoFit/>
              </a:bodyPr>
              <a:p>
                <a:r>
                  <a:rPr lang="en-US" altLang="zh-CN" sz="1690" dirty="0">
                    <a:latin typeface="Times New Roman" panose="02020603050405020304" pitchFamily="18" charset="0"/>
                    <a:cs typeface="Times New Roman" panose="02020603050405020304" pitchFamily="18" charset="0"/>
                  </a:rPr>
                  <a:t>500 nm</a:t>
                </a:r>
                <a:endParaRPr lang="zh-CN" altLang="en-US" sz="1690" dirty="0">
                  <a:latin typeface="Times New Roman" panose="02020603050405020304" pitchFamily="18" charset="0"/>
                  <a:cs typeface="Times New Roman" panose="02020603050405020304" pitchFamily="18" charset="0"/>
                </a:endParaRPr>
              </a:p>
            </p:txBody>
          </p:sp>
        </p:grpSp>
        <p:grpSp>
          <p:nvGrpSpPr>
            <p:cNvPr id="412" name="组合 411"/>
            <p:cNvGrpSpPr/>
            <p:nvPr/>
          </p:nvGrpSpPr>
          <p:grpSpPr>
            <a:xfrm>
              <a:off x="6477494" y="27055227"/>
              <a:ext cx="3214808" cy="2447330"/>
              <a:chOff x="4629892" y="3713934"/>
              <a:chExt cx="1760220" cy="1316990"/>
            </a:xfrm>
          </p:grpSpPr>
          <p:pic>
            <p:nvPicPr>
              <p:cNvPr id="413" name="图片 412"/>
              <p:cNvPicPr/>
              <p:nvPr>
                <p:custDataLst>
                  <p:tags r:id="rId105"/>
                </p:custDataLst>
              </p:nvPr>
            </p:nvPicPr>
            <p:blipFill>
              <a:blip r:embed="rId106">
                <a:extLst>
                  <a:ext uri="{28A0092B-C50C-407E-A947-70E740481C1C}">
                    <a14:useLocalDpi xmlns:a14="http://schemas.microsoft.com/office/drawing/2010/main" val="0"/>
                  </a:ext>
                </a:extLst>
              </a:blip>
              <a:stretch>
                <a:fillRect/>
              </a:stretch>
            </p:blipFill>
            <p:spPr>
              <a:xfrm>
                <a:off x="4629892" y="3713934"/>
                <a:ext cx="1760220" cy="1316990"/>
              </a:xfrm>
              <a:prstGeom prst="rect">
                <a:avLst/>
              </a:prstGeom>
            </p:spPr>
          </p:pic>
          <p:cxnSp>
            <p:nvCxnSpPr>
              <p:cNvPr id="414" name="直接连接符 413"/>
              <p:cNvCxnSpPr/>
              <p:nvPr>
                <p:custDataLst>
                  <p:tags r:id="rId107"/>
                </p:custDataLst>
              </p:nvPr>
            </p:nvCxnSpPr>
            <p:spPr>
              <a:xfrm>
                <a:off x="5733438" y="4941095"/>
                <a:ext cx="622366" cy="2380"/>
              </a:xfrm>
              <a:prstGeom prst="line">
                <a:avLst/>
              </a:prstGeom>
              <a:ln w="48322">
                <a:solidFill>
                  <a:schemeClr val="tx1"/>
                </a:solidFill>
              </a:ln>
            </p:spPr>
            <p:style>
              <a:lnRef idx="1">
                <a:schemeClr val="accent1"/>
              </a:lnRef>
              <a:fillRef idx="0">
                <a:schemeClr val="accent1"/>
              </a:fillRef>
              <a:effectRef idx="0">
                <a:schemeClr val="accent1"/>
              </a:effectRef>
              <a:fontRef idx="minor">
                <a:schemeClr val="tx1"/>
              </a:fontRef>
            </p:style>
          </p:cxnSp>
          <p:sp>
            <p:nvSpPr>
              <p:cNvPr id="415" name="文本框 414"/>
              <p:cNvSpPr txBox="1"/>
              <p:nvPr>
                <p:custDataLst>
                  <p:tags r:id="rId108"/>
                </p:custDataLst>
              </p:nvPr>
            </p:nvSpPr>
            <p:spPr>
              <a:xfrm>
                <a:off x="5778873" y="4726146"/>
                <a:ext cx="485825" cy="201317"/>
              </a:xfrm>
              <a:prstGeom prst="rect">
                <a:avLst/>
              </a:prstGeom>
              <a:noFill/>
            </p:spPr>
            <p:txBody>
              <a:bodyPr wrap="none" rtlCol="0">
                <a:spAutoFit/>
              </a:bodyPr>
              <a:p>
                <a:r>
                  <a:rPr lang="en-US" altLang="zh-CN" sz="1690" dirty="0">
                    <a:latin typeface="Times New Roman" panose="02020603050405020304" pitchFamily="18" charset="0"/>
                    <a:cs typeface="Times New Roman" panose="02020603050405020304" pitchFamily="18" charset="0"/>
                  </a:rPr>
                  <a:t>300 nm</a:t>
                </a:r>
                <a:endParaRPr lang="zh-CN" altLang="en-US" sz="1690" dirty="0">
                  <a:latin typeface="Times New Roman" panose="02020603050405020304" pitchFamily="18" charset="0"/>
                  <a:cs typeface="Times New Roman" panose="02020603050405020304" pitchFamily="18" charset="0"/>
                </a:endParaRPr>
              </a:p>
            </p:txBody>
          </p:sp>
        </p:grpSp>
        <p:sp>
          <p:nvSpPr>
            <p:cNvPr id="416" name="矩形 415"/>
            <p:cNvSpPr/>
            <p:nvPr>
              <p:custDataLst>
                <p:tags r:id="rId109"/>
              </p:custDataLst>
            </p:nvPr>
          </p:nvSpPr>
          <p:spPr>
            <a:xfrm>
              <a:off x="3303502" y="27144460"/>
              <a:ext cx="557876" cy="473304"/>
            </a:xfrm>
            <a:prstGeom prst="rect">
              <a:avLst/>
            </a:prstGeom>
            <a:scene3d>
              <a:camera prst="orthographicFront">
                <a:rot lat="0" lon="0" rev="0"/>
              </a:camera>
              <a:lightRig rig="threePt" dir="t"/>
            </a:scene3d>
            <a:sp3d/>
          </p:spPr>
          <p:txBody>
            <a:bodyPr wrap="none">
              <a:spAutoFit/>
            </a:bodyPr>
            <a:p>
              <a:pPr algn="ctr"/>
              <a:r>
                <a:rPr lang="en-US" altLang="zh-CN" sz="2335" dirty="0">
                  <a:latin typeface="Times New Roman" panose="02020603050405020304" pitchFamily="18" charset="0"/>
                  <a:cs typeface="Times New Roman" panose="02020603050405020304" pitchFamily="18" charset="0"/>
                </a:rPr>
                <a:t>(b)</a:t>
              </a:r>
              <a:endParaRPr lang="zh-CN" altLang="en-US" sz="2335" dirty="0">
                <a:latin typeface="Times New Roman" panose="02020603050405020304" pitchFamily="18" charset="0"/>
                <a:cs typeface="Times New Roman" panose="02020603050405020304" pitchFamily="18" charset="0"/>
              </a:endParaRPr>
            </a:p>
          </p:txBody>
        </p:sp>
        <p:sp>
          <p:nvSpPr>
            <p:cNvPr id="417" name="矩形 416"/>
            <p:cNvSpPr/>
            <p:nvPr>
              <p:custDataLst>
                <p:tags r:id="rId110"/>
              </p:custDataLst>
            </p:nvPr>
          </p:nvSpPr>
          <p:spPr>
            <a:xfrm>
              <a:off x="3212942" y="29634480"/>
              <a:ext cx="557876" cy="473304"/>
            </a:xfrm>
            <a:prstGeom prst="rect">
              <a:avLst/>
            </a:prstGeom>
            <a:scene3d>
              <a:camera prst="orthographicFront">
                <a:rot lat="0" lon="0" rev="0"/>
              </a:camera>
              <a:lightRig rig="threePt" dir="t"/>
            </a:scene3d>
            <a:sp3d/>
          </p:spPr>
          <p:txBody>
            <a:bodyPr wrap="none">
              <a:spAutoFit/>
            </a:bodyPr>
            <a:p>
              <a:pPr algn="ctr"/>
              <a:r>
                <a:rPr lang="en-US" altLang="zh-CN" sz="2335" dirty="0">
                  <a:latin typeface="Times New Roman" panose="02020603050405020304" pitchFamily="18" charset="0"/>
                  <a:cs typeface="Times New Roman" panose="02020603050405020304" pitchFamily="18" charset="0"/>
                </a:rPr>
                <a:t>(d)</a:t>
              </a:r>
              <a:endParaRPr lang="zh-CN" altLang="en-US" sz="2335" dirty="0">
                <a:latin typeface="Times New Roman" panose="02020603050405020304" pitchFamily="18" charset="0"/>
                <a:cs typeface="Times New Roman" panose="02020603050405020304" pitchFamily="18" charset="0"/>
              </a:endParaRPr>
            </a:p>
          </p:txBody>
        </p:sp>
        <p:sp>
          <p:nvSpPr>
            <p:cNvPr id="418" name="矩形 417"/>
            <p:cNvSpPr/>
            <p:nvPr>
              <p:custDataLst>
                <p:tags r:id="rId111"/>
              </p:custDataLst>
            </p:nvPr>
          </p:nvSpPr>
          <p:spPr>
            <a:xfrm>
              <a:off x="6546753" y="27089340"/>
              <a:ext cx="541082" cy="473304"/>
            </a:xfrm>
            <a:prstGeom prst="rect">
              <a:avLst/>
            </a:prstGeom>
            <a:scene3d>
              <a:camera prst="orthographicFront">
                <a:rot lat="0" lon="0" rev="0"/>
              </a:camera>
              <a:lightRig rig="threePt" dir="t"/>
            </a:scene3d>
            <a:sp3d/>
          </p:spPr>
          <p:txBody>
            <a:bodyPr wrap="none">
              <a:spAutoFit/>
            </a:bodyPr>
            <a:p>
              <a:pPr algn="ctr"/>
              <a:r>
                <a:rPr lang="en-US" altLang="zh-CN" sz="2335" dirty="0">
                  <a:latin typeface="Times New Roman" panose="02020603050405020304" pitchFamily="18" charset="0"/>
                  <a:cs typeface="Times New Roman" panose="02020603050405020304" pitchFamily="18" charset="0"/>
                </a:rPr>
                <a:t>(c)</a:t>
              </a:r>
              <a:endParaRPr lang="zh-CN" altLang="en-US" sz="2335" dirty="0">
                <a:latin typeface="Times New Roman" panose="02020603050405020304" pitchFamily="18" charset="0"/>
                <a:cs typeface="Times New Roman" panose="02020603050405020304" pitchFamily="18" charset="0"/>
              </a:endParaRPr>
            </a:p>
          </p:txBody>
        </p:sp>
        <p:sp>
          <p:nvSpPr>
            <p:cNvPr id="419" name="矩形 418"/>
            <p:cNvSpPr/>
            <p:nvPr>
              <p:custDataLst>
                <p:tags r:id="rId112"/>
              </p:custDataLst>
            </p:nvPr>
          </p:nvSpPr>
          <p:spPr>
            <a:xfrm>
              <a:off x="6500558" y="29604242"/>
              <a:ext cx="541083" cy="473304"/>
            </a:xfrm>
            <a:prstGeom prst="rect">
              <a:avLst/>
            </a:prstGeom>
            <a:scene3d>
              <a:camera prst="orthographicFront">
                <a:rot lat="0" lon="0" rev="0"/>
              </a:camera>
              <a:lightRig rig="threePt" dir="t"/>
            </a:scene3d>
            <a:sp3d/>
          </p:spPr>
          <p:txBody>
            <a:bodyPr wrap="none">
              <a:spAutoFit/>
            </a:bodyPr>
            <a:p>
              <a:pPr algn="ctr"/>
              <a:r>
                <a:rPr lang="en-US" altLang="zh-CN" sz="2335" dirty="0">
                  <a:latin typeface="Times New Roman" panose="02020603050405020304" pitchFamily="18" charset="0"/>
                  <a:cs typeface="Times New Roman" panose="02020603050405020304" pitchFamily="18" charset="0"/>
                </a:rPr>
                <a:t>(e)</a:t>
              </a:r>
              <a:endParaRPr lang="zh-CN" altLang="en-US" sz="2335" dirty="0">
                <a:latin typeface="Times New Roman" panose="02020603050405020304" pitchFamily="18" charset="0"/>
                <a:cs typeface="Times New Roman" panose="02020603050405020304" pitchFamily="18" charset="0"/>
              </a:endParaRPr>
            </a:p>
          </p:txBody>
        </p:sp>
        <p:sp>
          <p:nvSpPr>
            <p:cNvPr id="420" name="矩形 419"/>
            <p:cNvSpPr/>
            <p:nvPr>
              <p:custDataLst>
                <p:tags r:id="rId113"/>
              </p:custDataLst>
            </p:nvPr>
          </p:nvSpPr>
          <p:spPr>
            <a:xfrm>
              <a:off x="9821027" y="27140477"/>
              <a:ext cx="505816" cy="473304"/>
            </a:xfrm>
            <a:prstGeom prst="rect">
              <a:avLst/>
            </a:prstGeom>
            <a:scene3d>
              <a:camera prst="orthographicFront">
                <a:rot lat="0" lon="0" rev="0"/>
              </a:camera>
              <a:lightRig rig="threePt" dir="t"/>
            </a:scene3d>
            <a:sp3d/>
          </p:spPr>
          <p:txBody>
            <a:bodyPr wrap="none">
              <a:spAutoFit/>
            </a:bodyPr>
            <a:p>
              <a:pPr algn="ctr"/>
              <a:r>
                <a:rPr lang="en-US" altLang="zh-CN" sz="2335" dirty="0">
                  <a:latin typeface="Times New Roman" panose="02020603050405020304" pitchFamily="18" charset="0"/>
                  <a:cs typeface="Times New Roman" panose="02020603050405020304" pitchFamily="18" charset="0"/>
                </a:rPr>
                <a:t>(f)</a:t>
              </a:r>
              <a:endParaRPr lang="zh-CN" altLang="en-US" sz="2335" dirty="0">
                <a:latin typeface="Times New Roman" panose="02020603050405020304" pitchFamily="18" charset="0"/>
                <a:cs typeface="Times New Roman" panose="02020603050405020304" pitchFamily="18" charset="0"/>
              </a:endParaRPr>
            </a:p>
          </p:txBody>
        </p:sp>
        <p:pic>
          <p:nvPicPr>
            <p:cNvPr id="421" name="图片 420"/>
            <p:cNvPicPr/>
            <p:nvPr>
              <p:custDataLst>
                <p:tags r:id="rId114"/>
              </p:custDataLst>
            </p:nvPr>
          </p:nvPicPr>
          <p:blipFill>
            <a:blip r:embed="rId115">
              <a:extLst>
                <a:ext uri="{BEBA8EAE-BF5A-486C-A8C5-ECC9F3942E4B}">
                  <a14:imgProps xmlns:a14="http://schemas.microsoft.com/office/drawing/2010/main">
                    <a14:imgLayer r:embed="rId11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828632" y="29577921"/>
              <a:ext cx="2884225" cy="2490109"/>
            </a:xfrm>
            <a:prstGeom prst="rect">
              <a:avLst/>
            </a:prstGeom>
          </p:spPr>
        </p:pic>
        <p:sp>
          <p:nvSpPr>
            <p:cNvPr id="422" name="矩形 421"/>
            <p:cNvSpPr/>
            <p:nvPr>
              <p:custDataLst>
                <p:tags r:id="rId117"/>
              </p:custDataLst>
            </p:nvPr>
          </p:nvSpPr>
          <p:spPr>
            <a:xfrm>
              <a:off x="9860608" y="29584363"/>
              <a:ext cx="568137" cy="478207"/>
            </a:xfrm>
            <a:prstGeom prst="rect">
              <a:avLst/>
            </a:prstGeom>
            <a:scene3d>
              <a:camera prst="orthographicFront">
                <a:rot lat="0" lon="0" rev="0"/>
              </a:camera>
              <a:lightRig rig="threePt" dir="t"/>
            </a:scene3d>
            <a:sp3d/>
          </p:spPr>
          <p:txBody>
            <a:bodyPr wrap="none">
              <a:spAutoFit/>
            </a:bodyPr>
            <a:p>
              <a:pPr algn="ctr"/>
              <a:r>
                <a:rPr lang="en-US" altLang="zh-CN" sz="2335" dirty="0">
                  <a:latin typeface="Times New Roman" panose="02020603050405020304" pitchFamily="18" charset="0"/>
                  <a:cs typeface="Times New Roman" panose="02020603050405020304" pitchFamily="18" charset="0"/>
                </a:rPr>
                <a:t>(g)</a:t>
              </a:r>
              <a:endParaRPr lang="zh-CN" altLang="en-US" sz="2335" dirty="0">
                <a:latin typeface="Times New Roman" panose="02020603050405020304" pitchFamily="18" charset="0"/>
                <a:cs typeface="Times New Roman" panose="02020603050405020304" pitchFamily="18" charset="0"/>
              </a:endParaRPr>
            </a:p>
          </p:txBody>
        </p:sp>
      </p:grpSp>
      <p:sp>
        <p:nvSpPr>
          <p:cNvPr id="423" name="文本框 422"/>
          <p:cNvSpPr txBox="1"/>
          <p:nvPr>
            <p:custDataLst>
              <p:tags r:id="rId118"/>
            </p:custDataLst>
          </p:nvPr>
        </p:nvSpPr>
        <p:spPr>
          <a:xfrm>
            <a:off x="16291560" y="36405820"/>
            <a:ext cx="15081885" cy="2245360"/>
          </a:xfrm>
          <a:prstGeom prst="rect">
            <a:avLst/>
          </a:prstGeom>
          <a:noFill/>
        </p:spPr>
        <p:txBody>
          <a:bodyPr wrap="square" rtlCol="0">
            <a:spAutoFit/>
          </a:bodyPr>
          <a:p>
            <a:pPr algn="just"/>
            <a:r>
              <a:rPr lang="en-US" altLang="zh-CN" sz="2800">
                <a:latin typeface="Arial" panose="020B0604020202020204" pitchFamily="34" charset="0"/>
                <a:cs typeface="Arial" panose="020B0604020202020204" pitchFamily="34" charset="0"/>
              </a:rPr>
              <a:t>Figure example 2: </a:t>
            </a:r>
            <a:r>
              <a:rPr lang="en-US" altLang="zh-CN" sz="2800" kern="100" dirty="0">
                <a:latin typeface="Arial" panose="020B0604020202020204" pitchFamily="34" charset="0"/>
                <a:ea typeface="宋体" panose="02010600030101010101" pitchFamily="2" charset="-122"/>
                <a:cs typeface="Arial" panose="020B0604020202020204" pitchFamily="34" charset="0"/>
                <a:sym typeface="+mn-ea"/>
              </a:rPr>
              <a:t>(a)The schematic diagram of the femtosecond pulse laser irradiation system. (b-e) SEM image of SWCNTs with different junction types at 100 </a:t>
            </a:r>
            <a:r>
              <a:rPr lang="en-US" altLang="zh-CN" sz="2800" kern="100" dirty="0" err="1">
                <a:latin typeface="Arial" panose="020B0604020202020204" pitchFamily="34" charset="0"/>
                <a:ea typeface="宋体" panose="02010600030101010101" pitchFamily="2" charset="-122"/>
                <a:cs typeface="Arial" panose="020B0604020202020204" pitchFamily="34" charset="0"/>
                <a:sym typeface="+mn-ea"/>
              </a:rPr>
              <a:t>mW</a:t>
            </a:r>
            <a:r>
              <a:rPr lang="en-US" altLang="zh-CN" sz="2800" kern="100" dirty="0">
                <a:latin typeface="Arial" panose="020B0604020202020204" pitchFamily="34" charset="0"/>
                <a:ea typeface="宋体" panose="02010600030101010101" pitchFamily="2" charset="-122"/>
                <a:cs typeface="Arial" panose="020B0604020202020204" pitchFamily="34" charset="0"/>
                <a:sym typeface="+mn-ea"/>
              </a:rPr>
              <a:t>. (f-g) TEM image of SWCNTs with Y-type and T-type junctions at 100 </a:t>
            </a:r>
            <a:r>
              <a:rPr lang="en-US" altLang="zh-CN" sz="2800" kern="100" dirty="0" err="1">
                <a:latin typeface="Arial" panose="020B0604020202020204" pitchFamily="34" charset="0"/>
                <a:ea typeface="宋体" panose="02010600030101010101" pitchFamily="2" charset="-122"/>
                <a:cs typeface="Arial" panose="020B0604020202020204" pitchFamily="34" charset="0"/>
                <a:sym typeface="+mn-ea"/>
              </a:rPr>
              <a:t>mW</a:t>
            </a:r>
            <a:r>
              <a:rPr lang="en-US" altLang="zh-CN" sz="2800" kern="100" dirty="0">
                <a:latin typeface="Arial" panose="020B0604020202020204" pitchFamily="34" charset="0"/>
                <a:ea typeface="宋体" panose="02010600030101010101" pitchFamily="2" charset="-122"/>
                <a:cs typeface="Arial" panose="020B0604020202020204" pitchFamily="34" charset="0"/>
                <a:sym typeface="+mn-ea"/>
              </a:rPr>
              <a:t>.</a:t>
            </a:r>
            <a:endParaRPr lang="en-US" altLang="zh-CN" sz="2800" kern="100" dirty="0">
              <a:latin typeface="Arial" panose="020B0604020202020204" pitchFamily="34" charset="0"/>
              <a:ea typeface="宋体" panose="02010600030101010101" pitchFamily="2" charset="-122"/>
              <a:cs typeface="Arial" panose="020B0604020202020204" pitchFamily="34" charset="0"/>
              <a:sym typeface="+mn-ea"/>
            </a:endParaRPr>
          </a:p>
          <a:p>
            <a:pPr algn="just"/>
            <a:endParaRPr lang="en-US" altLang="zh-CN" sz="2800" kern="100" dirty="0">
              <a:latin typeface="Arial" panose="020B0604020202020204" pitchFamily="34" charset="0"/>
              <a:ea typeface="宋体" panose="02010600030101010101" pitchFamily="2" charset="-122"/>
              <a:cs typeface="Arial" panose="020B0604020202020204" pitchFamily="34" charset="0"/>
            </a:endParaRPr>
          </a:p>
          <a:p>
            <a:pPr algn="just"/>
            <a:r>
              <a:rPr lang="en-US" altLang="zh-CN" sz="2800" kern="100" dirty="0">
                <a:latin typeface="Arial" panose="020B0604020202020204" pitchFamily="34" charset="0"/>
                <a:ea typeface="宋体" panose="02010600030101010101" pitchFamily="2" charset="-122"/>
                <a:cs typeface="Arial" panose="020B0604020202020204" pitchFamily="34" charset="0"/>
                <a:sym typeface="+mn-ea"/>
              </a:rPr>
              <a:t>(Front: 28, Arial/Times News Roman, black, regular)</a:t>
            </a:r>
            <a:endParaRPr lang="en-US" altLang="zh-CN" sz="2800">
              <a:latin typeface="Arial" panose="020B0604020202020204" pitchFamily="34" charset="0"/>
              <a:cs typeface="Arial" panose="020B0604020202020204" pitchFamily="34" charset="0"/>
            </a:endParaRPr>
          </a:p>
        </p:txBody>
      </p:sp>
      <p:pic>
        <p:nvPicPr>
          <p:cNvPr id="426" name="图片 425"/>
          <p:cNvPicPr>
            <a:picLocks noChangeAspect="1"/>
          </p:cNvPicPr>
          <p:nvPr>
            <p:custDataLst>
              <p:tags r:id="rId119"/>
            </p:custDataLst>
          </p:nvPr>
        </p:nvPicPr>
        <p:blipFill>
          <a:blip r:embed="rId120"/>
          <a:stretch>
            <a:fillRect/>
          </a:stretch>
        </p:blipFill>
        <p:spPr>
          <a:xfrm>
            <a:off x="874395" y="35662870"/>
            <a:ext cx="12538710" cy="5459730"/>
          </a:xfrm>
          <a:prstGeom prst="rect">
            <a:avLst/>
          </a:prstGeom>
        </p:spPr>
      </p:pic>
      <p:sp>
        <p:nvSpPr>
          <p:cNvPr id="427" name="文本框 426"/>
          <p:cNvSpPr txBox="1"/>
          <p:nvPr/>
        </p:nvSpPr>
        <p:spPr>
          <a:xfrm>
            <a:off x="720725" y="33782635"/>
            <a:ext cx="13872845" cy="953135"/>
          </a:xfrm>
          <a:prstGeom prst="rect">
            <a:avLst/>
          </a:prstGeom>
          <a:noFill/>
        </p:spPr>
        <p:txBody>
          <a:bodyPr wrap="square" rtlCol="0" anchor="t">
            <a:spAutoFit/>
          </a:bodyPr>
          <a:p>
            <a:r>
              <a:rPr lang="zh-CN" altLang="en-US" sz="2800">
                <a:latin typeface="Arial" panose="020B0604020202020204" pitchFamily="34" charset="0"/>
                <a:cs typeface="Arial" panose="020B0604020202020204" pitchFamily="34" charset="0"/>
              </a:rPr>
              <a:t>Table </a:t>
            </a:r>
            <a:r>
              <a:rPr lang="en-US" altLang="zh-CN" sz="2800">
                <a:latin typeface="Arial" panose="020B0604020202020204" pitchFamily="34" charset="0"/>
                <a:cs typeface="Arial" panose="020B0604020202020204" pitchFamily="34" charset="0"/>
              </a:rPr>
              <a:t>example 1</a:t>
            </a:r>
            <a:r>
              <a:rPr lang="zh-CN" altLang="en-US" sz="2800">
                <a:latin typeface="Arial" panose="020B0604020202020204" pitchFamily="34" charset="0"/>
                <a:cs typeface="Arial" panose="020B0604020202020204" pitchFamily="34" charset="0"/>
              </a:rPr>
              <a:t>. Hyperparameters of working case settings for validation at the p-th order defined as n = 2,3,4,5,6 and corresponding output file size.</a:t>
            </a:r>
            <a:endParaRPr lang="zh-CN" altLang="en-US" sz="2800">
              <a:latin typeface="Arial" panose="020B0604020202020204" pitchFamily="34" charset="0"/>
              <a:cs typeface="Arial" panose="020B0604020202020204" pitchFamily="34" charset="0"/>
            </a:endParaRPr>
          </a:p>
        </p:txBody>
      </p:sp>
      <p:sp>
        <p:nvSpPr>
          <p:cNvPr id="428" name="文本框 427"/>
          <p:cNvSpPr txBox="1"/>
          <p:nvPr/>
        </p:nvSpPr>
        <p:spPr>
          <a:xfrm>
            <a:off x="874395" y="34948495"/>
            <a:ext cx="11317605" cy="521970"/>
          </a:xfrm>
          <a:prstGeom prst="rect">
            <a:avLst/>
          </a:prstGeom>
          <a:noFill/>
        </p:spPr>
        <p:txBody>
          <a:bodyPr wrap="square" rtlCol="0" anchor="t">
            <a:spAutoFit/>
          </a:bodyPr>
          <a:p>
            <a:pPr algn="just"/>
            <a:r>
              <a:rPr lang="en-US" altLang="zh-CN" sz="2800" kern="100" dirty="0">
                <a:latin typeface="Arial" panose="020B0604020202020204" pitchFamily="34" charset="0"/>
                <a:ea typeface="宋体" panose="02010600030101010101" pitchFamily="2" charset="-122"/>
                <a:cs typeface="Arial" panose="020B0604020202020204" pitchFamily="34" charset="0"/>
                <a:sym typeface="+mn-ea"/>
              </a:rPr>
              <a:t>(Front: 28 or 32, Arial/Times News Roman, black, regular)</a:t>
            </a:r>
            <a:endParaRPr lang="en-US" altLang="zh-CN" sz="2800" kern="100" dirty="0">
              <a:latin typeface="Arial" panose="020B0604020202020204" pitchFamily="34" charset="0"/>
              <a:ea typeface="宋体" panose="02010600030101010101" pitchFamily="2" charset="-122"/>
              <a:cs typeface="Arial" panose="020B0604020202020204" pitchFamily="34" charset="0"/>
              <a:sym typeface="+mn-ea"/>
            </a:endParaRPr>
          </a:p>
        </p:txBody>
      </p:sp>
      <p:sp>
        <p:nvSpPr>
          <p:cNvPr id="429" name="文本框 428"/>
          <p:cNvSpPr txBox="1"/>
          <p:nvPr>
            <p:custDataLst>
              <p:tags r:id="rId121"/>
            </p:custDataLst>
          </p:nvPr>
        </p:nvSpPr>
        <p:spPr>
          <a:xfrm>
            <a:off x="16164560" y="38961060"/>
            <a:ext cx="6070600" cy="922020"/>
          </a:xfrm>
          <a:prstGeom prst="rect">
            <a:avLst/>
          </a:prstGeom>
          <a:noFill/>
        </p:spPr>
        <p:txBody>
          <a:bodyPr wrap="square" rtlCol="0">
            <a:spAutoFit/>
          </a:bodyPr>
          <a:p>
            <a:r>
              <a:rPr lang="en-US" altLang="zh-CN" sz="5400" b="1"/>
              <a:t>References:</a:t>
            </a:r>
            <a:endParaRPr lang="en-US" altLang="zh-CN" sz="5400" b="1"/>
          </a:p>
        </p:txBody>
      </p:sp>
      <p:sp>
        <p:nvSpPr>
          <p:cNvPr id="430" name="文本框 429"/>
          <p:cNvSpPr txBox="1"/>
          <p:nvPr/>
        </p:nvSpPr>
        <p:spPr>
          <a:xfrm>
            <a:off x="16241395" y="40111680"/>
            <a:ext cx="15507335" cy="1814830"/>
          </a:xfrm>
          <a:prstGeom prst="rect">
            <a:avLst/>
          </a:prstGeom>
          <a:noFill/>
          <a:ln w="9525">
            <a:noFill/>
          </a:ln>
        </p:spPr>
        <p:txBody>
          <a:bodyPr wrap="square">
            <a:spAutoFit/>
          </a:bodyPr>
          <a:p>
            <a:pPr indent="0"/>
            <a:r>
              <a:rPr lang="en-US" sz="2800" b="1">
                <a:latin typeface="Arial" panose="020B0604020202020204" pitchFamily="34" charset="0"/>
                <a:ea typeface="等线" panose="02010600030101010101" charset="-122"/>
                <a:cs typeface="Arial" panose="020B0604020202020204" pitchFamily="34" charset="0"/>
              </a:rPr>
              <a:t>J.</a:t>
            </a:r>
            <a:r>
              <a:rPr lang="en-US" sz="2800" b="1">
                <a:latin typeface="Arial" panose="020B0604020202020204" pitchFamily="34" charset="0"/>
                <a:cs typeface="Arial" panose="020B0604020202020204" pitchFamily="34" charset="0"/>
              </a:rPr>
              <a:t> </a:t>
            </a:r>
            <a:r>
              <a:rPr lang="en-US" sz="2800" b="1">
                <a:latin typeface="Arial" panose="020B0604020202020204" pitchFamily="34" charset="0"/>
                <a:ea typeface="等线" panose="02010600030101010101" charset="-122"/>
                <a:cs typeface="Arial" panose="020B0604020202020204" pitchFamily="34" charset="0"/>
              </a:rPr>
              <a:t>Kim, P.</a:t>
            </a:r>
            <a:r>
              <a:rPr lang="en-US" sz="2800" b="1">
                <a:latin typeface="Arial" panose="020B0604020202020204" pitchFamily="34" charset="0"/>
                <a:cs typeface="Arial" panose="020B0604020202020204" pitchFamily="34" charset="0"/>
              </a:rPr>
              <a:t> </a:t>
            </a:r>
            <a:r>
              <a:rPr lang="en-US" sz="2800" b="1">
                <a:latin typeface="Arial" panose="020B0604020202020204" pitchFamily="34" charset="0"/>
                <a:ea typeface="等线" panose="02010600030101010101" charset="-122"/>
                <a:cs typeface="Arial" panose="020B0604020202020204" pitchFamily="34" charset="0"/>
              </a:rPr>
              <a:t>Moin, R. Moser,</a:t>
            </a:r>
            <a:r>
              <a:rPr lang="en-US" sz="2800" b="0">
                <a:latin typeface="Arial" panose="020B0604020202020204" pitchFamily="34" charset="0"/>
                <a:ea typeface="等线" panose="02010600030101010101" charset="-122"/>
                <a:cs typeface="Arial" panose="020B0604020202020204" pitchFamily="34" charset="0"/>
              </a:rPr>
              <a:t> Turbulence statistics in fully developed channel flow at low Reynolds number. </a:t>
            </a:r>
            <a:r>
              <a:rPr lang="en-US" sz="2800" b="0" i="1">
                <a:latin typeface="Arial" panose="020B0604020202020204" pitchFamily="34" charset="0"/>
                <a:ea typeface="等线" panose="02010600030101010101" charset="-122"/>
                <a:cs typeface="Arial" panose="020B0604020202020204" pitchFamily="34" charset="0"/>
              </a:rPr>
              <a:t>J. Fluid Mech.</a:t>
            </a:r>
            <a:r>
              <a:rPr lang="en-US" sz="2800" b="0">
                <a:latin typeface="Arial" panose="020B0604020202020204" pitchFamily="34" charset="0"/>
                <a:ea typeface="等线" panose="02010600030101010101" charset="-122"/>
                <a:cs typeface="Arial" panose="020B0604020202020204" pitchFamily="34" charset="0"/>
              </a:rPr>
              <a:t> </a:t>
            </a:r>
            <a:r>
              <a:rPr lang="en-US" sz="2800" b="1">
                <a:latin typeface="Arial" panose="020B0604020202020204" pitchFamily="34" charset="0"/>
                <a:ea typeface="等线" panose="02010600030101010101" charset="-122"/>
                <a:cs typeface="Arial" panose="020B0604020202020204" pitchFamily="34" charset="0"/>
              </a:rPr>
              <a:t>177</a:t>
            </a:r>
            <a:r>
              <a:rPr lang="en-US" sz="2800" b="0">
                <a:latin typeface="Arial" panose="020B0604020202020204" pitchFamily="34" charset="0"/>
                <a:ea typeface="等线" panose="02010600030101010101" charset="-122"/>
                <a:cs typeface="Arial" panose="020B0604020202020204" pitchFamily="34" charset="0"/>
              </a:rPr>
              <a:t>, 133–166 (1987).</a:t>
            </a:r>
            <a:r>
              <a:rPr lang="en-US" sz="2800" b="1">
                <a:latin typeface="Arial" panose="020B0604020202020204" pitchFamily="34" charset="0"/>
                <a:ea typeface="等线" panose="02010600030101010101" charset="-122"/>
                <a:cs typeface="Arial" panose="020B0604020202020204" pitchFamily="34" charset="0"/>
              </a:rPr>
              <a:t>R.</a:t>
            </a:r>
            <a:r>
              <a:rPr lang="en-US" sz="2800" b="1">
                <a:latin typeface="Arial" panose="020B0604020202020204" pitchFamily="34" charset="0"/>
                <a:cs typeface="Arial" panose="020B0604020202020204" pitchFamily="34" charset="0"/>
              </a:rPr>
              <a:t> </a:t>
            </a:r>
            <a:r>
              <a:rPr lang="en-US" sz="2800" b="1">
                <a:latin typeface="Arial" panose="020B0604020202020204" pitchFamily="34" charset="0"/>
                <a:ea typeface="等线" panose="02010600030101010101" charset="-122"/>
                <a:cs typeface="Arial" panose="020B0604020202020204" pitchFamily="34" charset="0"/>
              </a:rPr>
              <a:t>Vinuesa, S. L. Brunton, </a:t>
            </a:r>
            <a:r>
              <a:rPr lang="en-US" sz="2800" b="0">
                <a:latin typeface="Arial" panose="020B0604020202020204" pitchFamily="34" charset="0"/>
                <a:ea typeface="等线" panose="02010600030101010101" charset="-122"/>
                <a:cs typeface="Arial" panose="020B0604020202020204" pitchFamily="34" charset="0"/>
              </a:rPr>
              <a:t>Enhancing computational fluid dynamics with machine learning. </a:t>
            </a:r>
            <a:r>
              <a:rPr lang="en-US" sz="2800" b="0" i="1">
                <a:latin typeface="Arial" panose="020B0604020202020204" pitchFamily="34" charset="0"/>
                <a:ea typeface="等线" panose="02010600030101010101" charset="-122"/>
                <a:cs typeface="Arial" panose="020B0604020202020204" pitchFamily="34" charset="0"/>
              </a:rPr>
              <a:t>Nat. Comput. Sci.</a:t>
            </a:r>
            <a:r>
              <a:rPr lang="en-US" sz="2800" b="0">
                <a:latin typeface="Arial" panose="020B0604020202020204" pitchFamily="34" charset="0"/>
                <a:ea typeface="等线" panose="02010600030101010101" charset="-122"/>
                <a:cs typeface="Arial" panose="020B0604020202020204" pitchFamily="34" charset="0"/>
              </a:rPr>
              <a:t> </a:t>
            </a:r>
            <a:r>
              <a:rPr lang="en-US" sz="2800" b="1">
                <a:latin typeface="Arial" panose="020B0604020202020204" pitchFamily="34" charset="0"/>
                <a:ea typeface="等线" panose="02010600030101010101" charset="-122"/>
                <a:cs typeface="Arial" panose="020B0604020202020204" pitchFamily="34" charset="0"/>
              </a:rPr>
              <a:t>2</a:t>
            </a:r>
            <a:r>
              <a:rPr lang="en-US" sz="2800" b="0">
                <a:latin typeface="Arial" panose="020B0604020202020204" pitchFamily="34" charset="0"/>
                <a:ea typeface="等线" panose="02010600030101010101" charset="-122"/>
                <a:cs typeface="Arial" panose="020B0604020202020204" pitchFamily="34" charset="0"/>
              </a:rPr>
              <a:t>, 358–366 (2022).</a:t>
            </a:r>
            <a:endParaRPr lang="en-US" altLang="en-US" sz="2800" b="0">
              <a:latin typeface="Arial" panose="020B0604020202020204" pitchFamily="34" charset="0"/>
              <a:ea typeface="等线" panose="02010600030101010101" charset="-122"/>
              <a:cs typeface="Arial" panose="020B0604020202020204" pitchFamily="34" charset="0"/>
            </a:endParaRPr>
          </a:p>
        </p:txBody>
      </p:sp>
      <p:sp>
        <p:nvSpPr>
          <p:cNvPr id="431" name="文本框 430"/>
          <p:cNvSpPr txBox="1"/>
          <p:nvPr/>
        </p:nvSpPr>
        <p:spPr>
          <a:xfrm>
            <a:off x="16241395" y="41814115"/>
            <a:ext cx="16205200" cy="521970"/>
          </a:xfrm>
          <a:prstGeom prst="rect">
            <a:avLst/>
          </a:prstGeom>
          <a:noFill/>
        </p:spPr>
        <p:txBody>
          <a:bodyPr wrap="square" rtlCol="0" anchor="t">
            <a:spAutoFit/>
          </a:bodyPr>
          <a:p>
            <a:pPr algn="just"/>
            <a:r>
              <a:rPr lang="en-US" altLang="zh-CN" sz="2800" kern="100" dirty="0">
                <a:latin typeface="Arial" panose="020B0604020202020204" pitchFamily="34" charset="0"/>
                <a:ea typeface="宋体" panose="02010600030101010101" pitchFamily="2" charset="-122"/>
                <a:cs typeface="Arial" panose="020B0604020202020204" pitchFamily="34" charset="0"/>
                <a:sym typeface="+mn-ea"/>
              </a:rPr>
              <a:t>(Front: 28, Arial/Times News Roman, black, regular)</a:t>
            </a:r>
            <a:endParaRPr lang="en-US" altLang="zh-CN" sz="2800" kern="100" dirty="0">
              <a:latin typeface="Arial" panose="020B0604020202020204" pitchFamily="34" charset="0"/>
              <a:ea typeface="宋体" panose="02010600030101010101" pitchFamily="2" charset="-122"/>
              <a:cs typeface="Arial" panose="020B0604020202020204" pitchFamily="34" charset="0"/>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RESOURCE_RECORD_KEY" val="{&quot;13&quot;:[4364942,4364907]}"/>
  <p:tag name="commondata" val="eyJoZGlkIjoiM2JkYWZmNDNjZGMxNWNlYTU2NWUyYzc2MGVlODRkMzQifQ=="/>
  <p:tag name="resource_record_key" val="{&quot;13&quot;:[4364942,4364907,1995123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5502</Words>
  <Application>WPS 演示</Application>
  <PresentationFormat>自定义</PresentationFormat>
  <Paragraphs>113</Paragraphs>
  <Slides>1</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17" baseType="lpstr">
      <vt:lpstr>Arial</vt:lpstr>
      <vt:lpstr>宋体</vt:lpstr>
      <vt:lpstr>Wingdings</vt:lpstr>
      <vt:lpstr>Times New Roman</vt:lpstr>
      <vt:lpstr>微软雅黑</vt:lpstr>
      <vt:lpstr>Calibri</vt:lpstr>
      <vt:lpstr>楷体_GB2312</vt:lpstr>
      <vt:lpstr>新宋体</vt:lpstr>
      <vt:lpstr>等线</vt:lpstr>
      <vt:lpstr>Arial Unicode MS</vt:lpstr>
      <vt:lpstr>等线 Light</vt:lpstr>
      <vt:lpstr>Calibri Light</vt:lpstr>
      <vt:lpstr>华文中宋</vt:lpstr>
      <vt:lpstr>MS Gothic</vt:lpstr>
      <vt:lpstr>Office 主题​​</vt:lpstr>
      <vt:lpstr>Origin95.Graph</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亚洲 李</dc:creator>
  <cp:lastModifiedBy>WPS_1699502026</cp:lastModifiedBy>
  <cp:revision>18</cp:revision>
  <dcterms:created xsi:type="dcterms:W3CDTF">2025-04-09T05:34:00Z</dcterms:created>
  <dcterms:modified xsi:type="dcterms:W3CDTF">2026-03-31T06:02:43Z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37E6B25916F943CB80F75DE5A4A4B35F_12</vt:lpwstr>
  </property>
  <property fmtid="{D5CDD505-2E9C-101B-9397-08002B2CF9AE}" pid="3" name="KSOProductBuildVer">
    <vt:lpwstr>2052-12.1.0.16120</vt:lpwstr>
  </property>
</Properties>
</file>